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332" r:id="rId5"/>
    <p:sldId id="464" r:id="rId6"/>
    <p:sldId id="298" r:id="rId7"/>
    <p:sldId id="277" r:id="rId8"/>
    <p:sldId id="465" r:id="rId9"/>
    <p:sldId id="467" r:id="rId10"/>
    <p:sldId id="412" r:id="rId11"/>
    <p:sldId id="462" r:id="rId12"/>
    <p:sldId id="483" r:id="rId13"/>
    <p:sldId id="469" r:id="rId14"/>
    <p:sldId id="470" r:id="rId15"/>
    <p:sldId id="471" r:id="rId16"/>
    <p:sldId id="472" r:id="rId17"/>
    <p:sldId id="478" r:id="rId18"/>
    <p:sldId id="479" r:id="rId19"/>
    <p:sldId id="474" r:id="rId20"/>
    <p:sldId id="475" r:id="rId21"/>
    <p:sldId id="476" r:id="rId22"/>
    <p:sldId id="418" r:id="rId23"/>
    <p:sldId id="414" r:id="rId24"/>
    <p:sldId id="492" r:id="rId25"/>
    <p:sldId id="493" r:id="rId26"/>
    <p:sldId id="481" r:id="rId27"/>
    <p:sldId id="490" r:id="rId28"/>
    <p:sldId id="281" r:id="rId29"/>
    <p:sldId id="460" r:id="rId30"/>
    <p:sldId id="499" r:id="rId31"/>
    <p:sldId id="459" r:id="rId32"/>
    <p:sldId id="413" r:id="rId33"/>
    <p:sldId id="395" r:id="rId34"/>
    <p:sldId id="420" r:id="rId35"/>
    <p:sldId id="419" r:id="rId36"/>
    <p:sldId id="497" r:id="rId37"/>
    <p:sldId id="399" r:id="rId38"/>
    <p:sldId id="496" r:id="rId39"/>
    <p:sldId id="410" r:id="rId40"/>
    <p:sldId id="498" r:id="rId41"/>
    <p:sldId id="381" r:id="rId42"/>
    <p:sldId id="485" r:id="rId43"/>
    <p:sldId id="484" r:id="rId44"/>
    <p:sldId id="495" r:id="rId45"/>
    <p:sldId id="491" r:id="rId46"/>
    <p:sldId id="313" r:id="rId47"/>
    <p:sldId id="341" r:id="rId48"/>
    <p:sldId id="342" r:id="rId49"/>
  </p:sldIdLst>
  <p:sldSz cx="9144000" cy="5143500" type="screen16x9"/>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60">
          <p15:clr>
            <a:srgbClr val="A4A3A4"/>
          </p15:clr>
        </p15:guide>
        <p15:guide id="3" orient="horz" pos="169">
          <p15:clr>
            <a:srgbClr val="A4A3A4"/>
          </p15:clr>
        </p15:guide>
        <p15:guide id="4" orient="horz" pos="2890">
          <p15:clr>
            <a:srgbClr val="A4A3A4"/>
          </p15:clr>
        </p15:guide>
        <p15:guide id="5" orient="horz">
          <p15:clr>
            <a:srgbClr val="A4A3A4"/>
          </p15:clr>
        </p15:guide>
        <p15:guide id="6" orient="horz" pos="622">
          <p15:clr>
            <a:srgbClr val="A4A3A4"/>
          </p15:clr>
        </p15:guide>
        <p15:guide id="7" orient="horz" pos="1575">
          <p15:clr>
            <a:srgbClr val="A4A3A4"/>
          </p15:clr>
        </p15:guide>
        <p15:guide id="8" orient="horz" pos="868">
          <p15:clr>
            <a:srgbClr val="A4A3A4"/>
          </p15:clr>
        </p15:guide>
        <p15:guide id="9" pos="2835">
          <p15:clr>
            <a:srgbClr val="A4A3A4"/>
          </p15:clr>
        </p15:guide>
        <p15:guide id="10" pos="5583">
          <p15:clr>
            <a:srgbClr val="A4A3A4"/>
          </p15:clr>
        </p15:guide>
        <p15:guide id="11" pos="158">
          <p15:clr>
            <a:srgbClr val="A4A3A4"/>
          </p15:clr>
        </p15:guide>
        <p15:guide id="12" pos="5012">
          <p15:clr>
            <a:srgbClr val="A4A3A4"/>
          </p15:clr>
        </p15:guide>
        <p15:guide id="13" pos="1651">
          <p15:clr>
            <a:srgbClr val="A4A3A4"/>
          </p15:clr>
        </p15:guide>
        <p15:guide id="14" pos="2744">
          <p15:clr>
            <a:srgbClr val="A4A3A4"/>
          </p15:clr>
        </p15:guide>
        <p15:guide id="15" pos="5465">
          <p15:clr>
            <a:srgbClr val="A4A3A4"/>
          </p15:clr>
        </p15:guide>
        <p15:guide id="16" pos="956">
          <p15:clr>
            <a:srgbClr val="A4A3A4"/>
          </p15:clr>
        </p15:guide>
        <p15:guide id="17" pos="2562">
          <p15:clr>
            <a:srgbClr val="A4A3A4"/>
          </p15:clr>
        </p15:guide>
        <p15:guide id="18" pos="3257">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guide id="3" orient="horz" pos="3156">
          <p15:clr>
            <a:srgbClr val="A4A3A4"/>
          </p15:clr>
        </p15:guide>
        <p15:guide id="4" pos="217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ki Liogier" initials="VL" lastIdx="2" clrIdx="0"/>
  <p:cmAuthor id="2" name="Vikki Liogier" initials="VL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E99C"/>
    <a:srgbClr val="DC2B9B"/>
    <a:srgbClr val="0307BD"/>
    <a:srgbClr val="230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10" autoAdjust="0"/>
    <p:restoredTop sz="55307" autoAdjust="0"/>
  </p:normalViewPr>
  <p:slideViewPr>
    <p:cSldViewPr snapToGrid="0">
      <p:cViewPr varScale="1">
        <p:scale>
          <a:sx n="83" d="100"/>
          <a:sy n="83" d="100"/>
        </p:scale>
        <p:origin x="2160" y="90"/>
      </p:cViewPr>
      <p:guideLst>
        <p:guide orient="horz" pos="1620"/>
        <p:guide orient="horz" pos="3060"/>
        <p:guide orient="horz" pos="169"/>
        <p:guide orient="horz" pos="2890"/>
        <p:guide orient="horz"/>
        <p:guide orient="horz" pos="622"/>
        <p:guide orient="horz" pos="1575"/>
        <p:guide orient="horz" pos="868"/>
        <p:guide pos="2835"/>
        <p:guide pos="5583"/>
        <p:guide pos="158"/>
        <p:guide pos="5012"/>
        <p:guide pos="1651"/>
        <p:guide pos="2744"/>
        <p:guide pos="5465"/>
        <p:guide pos="956"/>
        <p:guide pos="2562"/>
        <p:guide pos="3257"/>
      </p:guideLst>
    </p:cSldViewPr>
  </p:slideViewPr>
  <p:notesTextViewPr>
    <p:cViewPr>
      <p:scale>
        <a:sx n="1" d="1"/>
        <a:sy n="1" d="1"/>
      </p:scale>
      <p:origin x="0" y="0"/>
    </p:cViewPr>
  </p:notesTextViewPr>
  <p:notesViewPr>
    <p:cSldViewPr snapToGrid="0">
      <p:cViewPr>
        <p:scale>
          <a:sx n="1" d="2"/>
          <a:sy n="1" d="2"/>
        </p:scale>
        <p:origin x="-3012" y="-240"/>
      </p:cViewPr>
      <p:guideLst>
        <p:guide orient="horz" pos="3127"/>
        <p:guide pos="2141"/>
        <p:guide orient="horz" pos="3156"/>
        <p:guide pos="217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27T09:52:37.275" idx="2">
    <p:pos x="10" y="10"/>
    <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0936"/>
          </a:xfrm>
          <a:prstGeom prst="rect">
            <a:avLst/>
          </a:prstGeom>
        </p:spPr>
        <p:txBody>
          <a:bodyPr vert="horz" lIns="92437" tIns="46218" rIns="92437" bIns="46218" rtlCol="0"/>
          <a:lstStyle>
            <a:lvl1pPr algn="l">
              <a:defRPr sz="1200"/>
            </a:lvl1pPr>
          </a:lstStyle>
          <a:p>
            <a:endParaRPr lang="en-GB"/>
          </a:p>
        </p:txBody>
      </p:sp>
      <p:sp>
        <p:nvSpPr>
          <p:cNvPr id="3" name="Date Placeholder 2"/>
          <p:cNvSpPr>
            <a:spLocks noGrp="1"/>
          </p:cNvSpPr>
          <p:nvPr>
            <p:ph type="dt" sz="quarter" idx="1"/>
          </p:nvPr>
        </p:nvSpPr>
        <p:spPr>
          <a:xfrm>
            <a:off x="3901699" y="0"/>
            <a:ext cx="2984870" cy="500936"/>
          </a:xfrm>
          <a:prstGeom prst="rect">
            <a:avLst/>
          </a:prstGeom>
        </p:spPr>
        <p:txBody>
          <a:bodyPr vert="horz" lIns="92437" tIns="46218" rIns="92437" bIns="46218" rtlCol="0"/>
          <a:lstStyle>
            <a:lvl1pPr algn="r">
              <a:defRPr sz="1200"/>
            </a:lvl1pPr>
          </a:lstStyle>
          <a:p>
            <a:fld id="{E4B82452-3B3D-4B10-B5B2-216C3ED6E0C1}" type="datetimeFigureOut">
              <a:rPr lang="en-GB" smtClean="0"/>
              <a:t>27/03/2020</a:t>
            </a:fld>
            <a:endParaRPr lang="en-GB"/>
          </a:p>
        </p:txBody>
      </p:sp>
      <p:sp>
        <p:nvSpPr>
          <p:cNvPr id="4" name="Footer Placeholder 3"/>
          <p:cNvSpPr>
            <a:spLocks noGrp="1"/>
          </p:cNvSpPr>
          <p:nvPr>
            <p:ph type="ftr" sz="quarter" idx="2"/>
          </p:nvPr>
        </p:nvSpPr>
        <p:spPr>
          <a:xfrm>
            <a:off x="1" y="9516038"/>
            <a:ext cx="2984870" cy="500936"/>
          </a:xfrm>
          <a:prstGeom prst="rect">
            <a:avLst/>
          </a:prstGeom>
        </p:spPr>
        <p:txBody>
          <a:bodyPr vert="horz" lIns="92437" tIns="46218" rIns="92437" bIns="46218" rtlCol="0" anchor="b"/>
          <a:lstStyle>
            <a:lvl1pPr algn="l">
              <a:defRPr sz="1200"/>
            </a:lvl1pPr>
          </a:lstStyle>
          <a:p>
            <a:endParaRPr lang="en-GB"/>
          </a:p>
        </p:txBody>
      </p:sp>
      <p:sp>
        <p:nvSpPr>
          <p:cNvPr id="5" name="Slide Number Placeholder 4"/>
          <p:cNvSpPr>
            <a:spLocks noGrp="1"/>
          </p:cNvSpPr>
          <p:nvPr>
            <p:ph type="sldNum" sz="quarter" idx="3"/>
          </p:nvPr>
        </p:nvSpPr>
        <p:spPr>
          <a:xfrm>
            <a:off x="3901699" y="9516038"/>
            <a:ext cx="2984870" cy="500936"/>
          </a:xfrm>
          <a:prstGeom prst="rect">
            <a:avLst/>
          </a:prstGeom>
        </p:spPr>
        <p:txBody>
          <a:bodyPr vert="horz" lIns="92437" tIns="46218" rIns="92437" bIns="46218" rtlCol="0" anchor="b"/>
          <a:lstStyle>
            <a:lvl1pPr algn="r">
              <a:defRPr sz="1200"/>
            </a:lvl1pPr>
          </a:lstStyle>
          <a:p>
            <a:fld id="{FB11B1AA-12AD-4BCD-8A84-BE258AB1E1EB}" type="slidenum">
              <a:rPr lang="en-GB" smtClean="0"/>
              <a:t>‹#›</a:t>
            </a:fld>
            <a:endParaRPr lang="en-GB"/>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0936"/>
          </a:xfrm>
          <a:prstGeom prst="rect">
            <a:avLst/>
          </a:prstGeom>
        </p:spPr>
        <p:txBody>
          <a:bodyPr vert="horz" lIns="92437" tIns="46218" rIns="92437" bIns="46218" rtlCol="0"/>
          <a:lstStyle>
            <a:lvl1pPr algn="l">
              <a:defRPr sz="1200"/>
            </a:lvl1pPr>
          </a:lstStyle>
          <a:p>
            <a:endParaRPr lang="en-GB"/>
          </a:p>
        </p:txBody>
      </p:sp>
      <p:sp>
        <p:nvSpPr>
          <p:cNvPr id="3" name="Date Placeholder 2"/>
          <p:cNvSpPr>
            <a:spLocks noGrp="1"/>
          </p:cNvSpPr>
          <p:nvPr>
            <p:ph type="dt" idx="1"/>
          </p:nvPr>
        </p:nvSpPr>
        <p:spPr>
          <a:xfrm>
            <a:off x="3901699" y="0"/>
            <a:ext cx="2984870" cy="500936"/>
          </a:xfrm>
          <a:prstGeom prst="rect">
            <a:avLst/>
          </a:prstGeom>
        </p:spPr>
        <p:txBody>
          <a:bodyPr vert="horz" lIns="92437" tIns="46218" rIns="92437" bIns="46218" rtlCol="0"/>
          <a:lstStyle>
            <a:lvl1pPr algn="r">
              <a:defRPr sz="1200"/>
            </a:lvl1pPr>
          </a:lstStyle>
          <a:p>
            <a:fld id="{DE3A1484-528B-4725-8337-7ACDB6138B8F}" type="datetimeFigureOut">
              <a:rPr lang="en-GB" smtClean="0"/>
              <a:t>27/03/2020</a:t>
            </a:fld>
            <a:endParaRPr lang="en-GB"/>
          </a:p>
        </p:txBody>
      </p:sp>
      <p:sp>
        <p:nvSpPr>
          <p:cNvPr id="4" name="Slide Image Placeholder 3"/>
          <p:cNvSpPr>
            <a:spLocks noGrp="1" noRot="1" noChangeAspect="1"/>
          </p:cNvSpPr>
          <p:nvPr>
            <p:ph type="sldImg" idx="2"/>
          </p:nvPr>
        </p:nvSpPr>
        <p:spPr>
          <a:xfrm>
            <a:off x="103188" y="750888"/>
            <a:ext cx="6681787" cy="3757612"/>
          </a:xfrm>
          <a:prstGeom prst="rect">
            <a:avLst/>
          </a:prstGeom>
          <a:noFill/>
          <a:ln w="12700">
            <a:solidFill>
              <a:prstClr val="black"/>
            </a:solidFill>
          </a:ln>
        </p:spPr>
        <p:txBody>
          <a:bodyPr vert="horz" lIns="92437" tIns="46218" rIns="92437" bIns="46218" rtlCol="0" anchor="ctr"/>
          <a:lstStyle/>
          <a:p>
            <a:endParaRPr lang="en-GB"/>
          </a:p>
        </p:txBody>
      </p:sp>
      <p:sp>
        <p:nvSpPr>
          <p:cNvPr id="5" name="Notes Placeholder 4"/>
          <p:cNvSpPr>
            <a:spLocks noGrp="1"/>
          </p:cNvSpPr>
          <p:nvPr>
            <p:ph type="body" sz="quarter" idx="3"/>
          </p:nvPr>
        </p:nvSpPr>
        <p:spPr>
          <a:xfrm>
            <a:off x="688817" y="4758889"/>
            <a:ext cx="5510530" cy="4508421"/>
          </a:xfrm>
          <a:prstGeom prst="rect">
            <a:avLst/>
          </a:prstGeom>
        </p:spPr>
        <p:txBody>
          <a:bodyPr vert="horz" lIns="92437" tIns="46218" rIns="92437" bIns="462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6038"/>
            <a:ext cx="2984870" cy="500936"/>
          </a:xfrm>
          <a:prstGeom prst="rect">
            <a:avLst/>
          </a:prstGeom>
        </p:spPr>
        <p:txBody>
          <a:bodyPr vert="horz" lIns="92437" tIns="46218" rIns="92437" bIns="46218" rtlCol="0" anchor="b"/>
          <a:lstStyle>
            <a:lvl1pPr algn="l">
              <a:defRPr sz="1200"/>
            </a:lvl1pPr>
          </a:lstStyle>
          <a:p>
            <a:endParaRPr lang="en-GB"/>
          </a:p>
        </p:txBody>
      </p:sp>
      <p:sp>
        <p:nvSpPr>
          <p:cNvPr id="7" name="Slide Number Placeholder 6"/>
          <p:cNvSpPr>
            <a:spLocks noGrp="1"/>
          </p:cNvSpPr>
          <p:nvPr>
            <p:ph type="sldNum" sz="quarter" idx="5"/>
          </p:nvPr>
        </p:nvSpPr>
        <p:spPr>
          <a:xfrm>
            <a:off x="3901699" y="9516038"/>
            <a:ext cx="2984870" cy="500936"/>
          </a:xfrm>
          <a:prstGeom prst="rect">
            <a:avLst/>
          </a:prstGeom>
        </p:spPr>
        <p:txBody>
          <a:bodyPr vert="horz" lIns="92437" tIns="46218" rIns="92437" bIns="46218" rtlCol="0" anchor="b"/>
          <a:lstStyle>
            <a:lvl1pPr algn="r">
              <a:defRPr sz="1200"/>
            </a:lvl1pPr>
          </a:lstStyle>
          <a:p>
            <a:fld id="{9920340D-206C-4C41-A35B-4D72CE2F2B89}" type="slidenum">
              <a:rPr lang="en-GB" smtClean="0"/>
              <a:t>‹#›</a:t>
            </a:fld>
            <a:endParaRPr lang="en-GB"/>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uk/government/publications/uk-digital-strategy/uk-digital-strategy#fn:1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96596/National_standards_for_essential_digital_skills.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nhance.etfoundation.co.u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1</a:t>
            </a:fld>
            <a:endParaRPr lang="en-GB"/>
          </a:p>
        </p:txBody>
      </p:sp>
    </p:spTree>
    <p:extLst>
      <p:ext uri="{BB962C8B-B14F-4D97-AF65-F5344CB8AC3E}">
        <p14:creationId xmlns:p14="http://schemas.microsoft.com/office/powerpoint/2010/main" val="295038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11335">
              <a:defRPr/>
            </a:pPr>
            <a:r>
              <a:rPr lang="en-GB" dirty="0">
                <a:solidFill>
                  <a:schemeClr val="tx1"/>
                </a:solidFill>
              </a:rPr>
              <a:t>A badge is a way of evidencing that you’ve taken some learning and applied it to your role and teaching practice. You can add them to both FB and LinkedIn profiles.</a:t>
            </a:r>
          </a:p>
          <a:p>
            <a:pPr defTabSz="1811335">
              <a:defRPr/>
            </a:pPr>
            <a:endParaRPr lang="en-GB" dirty="0">
              <a:solidFill>
                <a:schemeClr val="tx1"/>
              </a:solidFill>
            </a:endParaRPr>
          </a:p>
          <a:p>
            <a:pPr defTabSz="1811335">
              <a:defRPr/>
            </a:pPr>
            <a:r>
              <a:rPr lang="en-GB" dirty="0">
                <a:solidFill>
                  <a:schemeClr val="tx1"/>
                </a:solidFill>
              </a:rPr>
              <a:t>Let’s look at the badging process – badges are available on the EdTech Platform for the Accessibility and Dealing with difference modules, it is in the pilot phase so you will be supporting the development of the platform by completing a badge or badges by the 30</a:t>
            </a:r>
            <a:r>
              <a:rPr lang="en-GB" baseline="30000" dirty="0">
                <a:solidFill>
                  <a:schemeClr val="tx1"/>
                </a:solidFill>
              </a:rPr>
              <a:t>th</a:t>
            </a:r>
            <a:r>
              <a:rPr lang="en-GB" dirty="0">
                <a:solidFill>
                  <a:schemeClr val="tx1"/>
                </a:solidFill>
              </a:rPr>
              <a:t> March, that can then help to inform the roll out of the badge process.</a:t>
            </a:r>
          </a:p>
          <a:p>
            <a:pPr defTabSz="1811335">
              <a:defRPr/>
            </a:pPr>
            <a:endParaRPr lang="en-GB" dirty="0">
              <a:solidFill>
                <a:schemeClr val="tx1"/>
              </a:solidFill>
            </a:endParaRPr>
          </a:p>
          <a:p>
            <a:r>
              <a:rPr lang="en-GB" dirty="0"/>
              <a:t>Point out that you can study the modules in any order – the stages are there to support you and guide you but if a module is of interest right now then it can be studied separately.</a:t>
            </a:r>
          </a:p>
          <a:p>
            <a:endParaRPr lang="en-GB" dirty="0"/>
          </a:p>
          <a:p>
            <a:r>
              <a:rPr lang="en-GB" dirty="0"/>
              <a:t>Looking at Accessibility – Stage Adopting  - you complete the cluster of badges (click on bullet point to see Accessibility clusters)</a:t>
            </a:r>
          </a:p>
          <a:p>
            <a:endParaRPr lang="en-GB" sz="2400" dirty="0"/>
          </a:p>
          <a:p>
            <a:r>
              <a:rPr lang="en-GB" sz="2400" dirty="0"/>
              <a:t>You are automatically awarded a 1 star badge (click on bullet to show one star badges)</a:t>
            </a:r>
          </a:p>
          <a:p>
            <a:endParaRPr lang="en-GB" sz="2400" dirty="0"/>
          </a:p>
          <a:p>
            <a:r>
              <a:rPr lang="en-US" sz="2400" dirty="0"/>
              <a:t>You could gain our new higher level awards by sharing your reflections and resources.  </a:t>
            </a:r>
          </a:p>
          <a:p>
            <a:endParaRPr lang="en-US" sz="2400" dirty="0"/>
          </a:p>
          <a:p>
            <a:r>
              <a:rPr lang="en-US" sz="2400" dirty="0"/>
              <a:t>To gain a 2 star badge reflect on how the learning has supported you to change your practice and the impact for you and your learners.</a:t>
            </a:r>
          </a:p>
          <a:p>
            <a:endParaRPr lang="en-US" sz="2400" dirty="0"/>
          </a:p>
          <a:p>
            <a:pPr defTabSz="1811335">
              <a:defRPr/>
            </a:pPr>
            <a:r>
              <a:rPr lang="en-US" sz="2400" dirty="0"/>
              <a:t>To gain a 3 star badge at Adopting level, upload a resource and reflection that demonstrates your change in practice and the impact for you and your learners.</a:t>
            </a:r>
          </a:p>
          <a:p>
            <a:endParaRPr lang="en-US" sz="2400" dirty="0"/>
          </a:p>
          <a:p>
            <a:endParaRPr lang="en-GB" dirty="0"/>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t>31</a:t>
            </a:fld>
            <a:endParaRPr lang="en-GB"/>
          </a:p>
        </p:txBody>
      </p:sp>
    </p:spTree>
    <p:extLst>
      <p:ext uri="{BB962C8B-B14F-4D97-AF65-F5344CB8AC3E}">
        <p14:creationId xmlns:p14="http://schemas.microsoft.com/office/powerpoint/2010/main" val="67399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a:p>
            <a:r>
              <a:rPr lang="en-US" sz="2400" dirty="0"/>
              <a:t>Similar across all badges but note there is no uploading on the Exploring stage; you’re finding out about things here, thinking about things in preparation for changing your practice.</a:t>
            </a:r>
          </a:p>
          <a:p>
            <a:endParaRPr lang="en-GB" dirty="0"/>
          </a:p>
          <a:p>
            <a:r>
              <a:rPr lang="en-GB" dirty="0"/>
              <a:t>When you login in and look at your My Learning area you will see badges that you could work towards.</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t>32</a:t>
            </a:fld>
            <a:endParaRPr lang="en-GB"/>
          </a:p>
        </p:txBody>
      </p:sp>
    </p:spTree>
    <p:extLst>
      <p:ext uri="{BB962C8B-B14F-4D97-AF65-F5344CB8AC3E}">
        <p14:creationId xmlns:p14="http://schemas.microsoft.com/office/powerpoint/2010/main" val="415735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a badge?</a:t>
            </a:r>
          </a:p>
          <a:p>
            <a:endParaRPr lang="en-GB" dirty="0"/>
          </a:p>
          <a:p>
            <a:r>
              <a:rPr lang="en-US" sz="2400" dirty="0">
                <a:cs typeface="Arial"/>
              </a:rPr>
              <a:t>You do the following and that consolidates your learning...</a:t>
            </a:r>
            <a:endParaRPr lang="en-US" dirty="0">
              <a:cs typeface="Arial"/>
            </a:endParaRPr>
          </a:p>
          <a:p>
            <a:r>
              <a:rPr lang="en-US" sz="2400" dirty="0">
                <a:cs typeface="Arial"/>
              </a:rPr>
              <a:t>Practice</a:t>
            </a:r>
            <a:endParaRPr lang="en-US" dirty="0">
              <a:cs typeface="Arial"/>
            </a:endParaRPr>
          </a:p>
          <a:p>
            <a:r>
              <a:rPr lang="en-US" sz="2400" dirty="0">
                <a:cs typeface="Arial"/>
              </a:rPr>
              <a:t>Reflection</a:t>
            </a:r>
            <a:endParaRPr lang="en-US" dirty="0">
              <a:cs typeface="Arial"/>
            </a:endParaRPr>
          </a:p>
          <a:p>
            <a:r>
              <a:rPr lang="en-US" sz="2400" dirty="0">
                <a:cs typeface="Arial"/>
              </a:rPr>
              <a:t>Metacognition</a:t>
            </a:r>
            <a:endParaRPr lang="en-US" dirty="0">
              <a:cs typeface="Arial"/>
            </a:endParaRPr>
          </a:p>
          <a:p>
            <a:r>
              <a:rPr lang="en-US" sz="2400" dirty="0">
                <a:cs typeface="Arial"/>
              </a:rPr>
              <a:t>Growth mindset. </a:t>
            </a:r>
          </a:p>
          <a:p>
            <a:endParaRPr lang="en-US" dirty="0">
              <a:cs typeface="Arial"/>
            </a:endParaRPr>
          </a:p>
          <a:p>
            <a:r>
              <a:rPr lang="en-US" sz="2400" dirty="0">
                <a:cs typeface="Arial"/>
              </a:rPr>
              <a:t>You get the following in return and that enhances your understanding...</a:t>
            </a:r>
          </a:p>
          <a:p>
            <a:r>
              <a:rPr lang="en-US" sz="2400" dirty="0">
                <a:cs typeface="Arial"/>
              </a:rPr>
              <a:t>Supportive feedback.</a:t>
            </a:r>
          </a:p>
          <a:p>
            <a:r>
              <a:rPr lang="en-US" sz="2400" dirty="0">
                <a:cs typeface="Arial"/>
              </a:rPr>
              <a:t>Caveats and suggestions.</a:t>
            </a:r>
          </a:p>
          <a:p>
            <a:endParaRPr lang="en-GB" dirty="0"/>
          </a:p>
          <a:p>
            <a:endParaRPr lang="en-GB" dirty="0"/>
          </a:p>
          <a:p>
            <a:r>
              <a:rPr lang="en-GB" dirty="0"/>
              <a:t>Highlight it’s scaffolded through questions and by giving an indication of word count.</a:t>
            </a:r>
          </a:p>
        </p:txBody>
      </p:sp>
      <p:sp>
        <p:nvSpPr>
          <p:cNvPr id="4" name="Slide Number Placeholder 3"/>
          <p:cNvSpPr>
            <a:spLocks noGrp="1"/>
          </p:cNvSpPr>
          <p:nvPr>
            <p:ph type="sldNum" sz="quarter" idx="5"/>
          </p:nvPr>
        </p:nvSpPr>
        <p:spPr/>
        <p:txBody>
          <a:bodyPr/>
          <a:lstStyle/>
          <a:p>
            <a:fld id="{9920340D-206C-4C41-A35B-4D72CE2F2B89}" type="slidenum">
              <a:rPr lang="en-GB" smtClean="0"/>
              <a:t>34</a:t>
            </a:fld>
            <a:endParaRPr lang="en-GB"/>
          </a:p>
        </p:txBody>
      </p:sp>
    </p:spTree>
    <p:extLst>
      <p:ext uri="{BB962C8B-B14F-4D97-AF65-F5344CB8AC3E}">
        <p14:creationId xmlns:p14="http://schemas.microsoft.com/office/powerpoint/2010/main" val="126147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a badge?</a:t>
            </a:r>
          </a:p>
          <a:p>
            <a:endParaRPr lang="en-GB" dirty="0"/>
          </a:p>
          <a:p>
            <a:r>
              <a:rPr lang="en-US" sz="2400" dirty="0">
                <a:cs typeface="Arial"/>
              </a:rPr>
              <a:t>You do the following and that consolidates your learning...</a:t>
            </a:r>
            <a:endParaRPr lang="en-US" dirty="0">
              <a:cs typeface="Arial"/>
            </a:endParaRPr>
          </a:p>
          <a:p>
            <a:r>
              <a:rPr lang="en-US" sz="2400" dirty="0">
                <a:cs typeface="Arial"/>
              </a:rPr>
              <a:t>Practice</a:t>
            </a:r>
            <a:endParaRPr lang="en-US" dirty="0">
              <a:cs typeface="Arial"/>
            </a:endParaRPr>
          </a:p>
          <a:p>
            <a:r>
              <a:rPr lang="en-US" sz="2400" dirty="0">
                <a:cs typeface="Arial"/>
              </a:rPr>
              <a:t>Reflection</a:t>
            </a:r>
            <a:endParaRPr lang="en-US" dirty="0">
              <a:cs typeface="Arial"/>
            </a:endParaRPr>
          </a:p>
          <a:p>
            <a:r>
              <a:rPr lang="en-US" sz="2400" dirty="0">
                <a:cs typeface="Arial"/>
              </a:rPr>
              <a:t>Metacognition</a:t>
            </a:r>
            <a:endParaRPr lang="en-US" dirty="0">
              <a:cs typeface="Arial"/>
            </a:endParaRPr>
          </a:p>
          <a:p>
            <a:r>
              <a:rPr lang="en-US" sz="2400" dirty="0">
                <a:cs typeface="Arial"/>
              </a:rPr>
              <a:t>Growth mindset. </a:t>
            </a:r>
          </a:p>
          <a:p>
            <a:endParaRPr lang="en-US" dirty="0">
              <a:cs typeface="Arial"/>
            </a:endParaRPr>
          </a:p>
          <a:p>
            <a:r>
              <a:rPr lang="en-US" sz="2400" dirty="0">
                <a:cs typeface="Arial"/>
              </a:rPr>
              <a:t>You get the following in return and that enhances your understanding...</a:t>
            </a:r>
          </a:p>
          <a:p>
            <a:r>
              <a:rPr lang="en-US" sz="2400" dirty="0">
                <a:cs typeface="Arial"/>
              </a:rPr>
              <a:t>Supportive feedback.</a:t>
            </a:r>
          </a:p>
          <a:p>
            <a:r>
              <a:rPr lang="en-US" sz="2400" dirty="0">
                <a:cs typeface="Arial"/>
              </a:rPr>
              <a:t>Caveats and suggestions.</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t>35</a:t>
            </a:fld>
            <a:endParaRPr lang="en-GB"/>
          </a:p>
        </p:txBody>
      </p:sp>
    </p:spTree>
    <p:extLst>
      <p:ext uri="{BB962C8B-B14F-4D97-AF65-F5344CB8AC3E}">
        <p14:creationId xmlns:p14="http://schemas.microsoft.com/office/powerpoint/2010/main" val="3664837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to be changed – before webinar.</a:t>
            </a:r>
          </a:p>
          <a:p>
            <a:endParaRPr lang="en-GB" dirty="0"/>
          </a:p>
          <a:p>
            <a:r>
              <a:rPr lang="en-GB" dirty="0"/>
              <a:t>Show the shared area the next steps to build a place where you can look and discuss ideas and practice based on the reflections and resources uploaded by other practitioners. The area is being developed with search features to help you to find things of interest to you.</a:t>
            </a:r>
          </a:p>
        </p:txBody>
      </p:sp>
      <p:sp>
        <p:nvSpPr>
          <p:cNvPr id="4" name="Slide Number Placeholder 3"/>
          <p:cNvSpPr>
            <a:spLocks noGrp="1"/>
          </p:cNvSpPr>
          <p:nvPr>
            <p:ph type="sldNum" sz="quarter" idx="5"/>
          </p:nvPr>
        </p:nvSpPr>
        <p:spPr/>
        <p:txBody>
          <a:bodyPr/>
          <a:lstStyle/>
          <a:p>
            <a:fld id="{9920340D-206C-4C41-A35B-4D72CE2F2B89}" type="slidenum">
              <a:rPr lang="en-GB" smtClean="0"/>
              <a:t>36</a:t>
            </a:fld>
            <a:endParaRPr lang="en-GB"/>
          </a:p>
        </p:txBody>
      </p:sp>
    </p:spTree>
    <p:extLst>
      <p:ext uri="{BB962C8B-B14F-4D97-AF65-F5344CB8AC3E}">
        <p14:creationId xmlns:p14="http://schemas.microsoft.com/office/powerpoint/2010/main" val="1657082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340D-206C-4C41-A35B-4D72CE2F2B89}" type="slidenum">
              <a:rPr lang="en-GB" smtClean="0"/>
              <a:t>43</a:t>
            </a:fld>
            <a:endParaRPr lang="en-GB"/>
          </a:p>
        </p:txBody>
      </p:sp>
    </p:spTree>
    <p:extLst>
      <p:ext uri="{BB962C8B-B14F-4D97-AF65-F5344CB8AC3E}">
        <p14:creationId xmlns:p14="http://schemas.microsoft.com/office/powerpoint/2010/main" val="4192114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GB" sz="1100" b="0" dirty="0"/>
          </a:p>
          <a:p>
            <a:pPr marL="0" indent="0">
              <a:buNone/>
            </a:pPr>
            <a:endParaRPr lang="en-GB" sz="1100" b="0" dirty="0"/>
          </a:p>
          <a:p>
            <a:pPr marL="0" indent="0">
              <a:buNone/>
            </a:pPr>
            <a:endParaRPr lang="en-GB" sz="1100" b="0" dirty="0"/>
          </a:p>
          <a:p>
            <a:pPr marL="0" indent="0">
              <a:buNone/>
            </a:pPr>
            <a:endParaRPr lang="en-GB" sz="1100" b="0" dirty="0"/>
          </a:p>
        </p:txBody>
      </p:sp>
      <p:sp>
        <p:nvSpPr>
          <p:cNvPr id="4" name="Slide Number Placeholder 3"/>
          <p:cNvSpPr>
            <a:spLocks noGrp="1"/>
          </p:cNvSpPr>
          <p:nvPr>
            <p:ph type="sldNum" sz="quarter" idx="10"/>
          </p:nvPr>
        </p:nvSpPr>
        <p:spPr/>
        <p:txBody>
          <a:bodyPr/>
          <a:lstStyle/>
          <a:p>
            <a:fld id="{C5ABB7FA-2627-47C9-9258-FDF90D155C04}" type="slidenum">
              <a:rPr lang="en-GB" smtClean="0"/>
              <a:t>44</a:t>
            </a:fld>
            <a:endParaRPr lang="en-GB"/>
          </a:p>
        </p:txBody>
      </p:sp>
    </p:spTree>
    <p:extLst>
      <p:ext uri="{BB962C8B-B14F-4D97-AF65-F5344CB8AC3E}">
        <p14:creationId xmlns:p14="http://schemas.microsoft.com/office/powerpoint/2010/main" val="385987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100" b="0" dirty="0"/>
          </a:p>
        </p:txBody>
      </p:sp>
      <p:sp>
        <p:nvSpPr>
          <p:cNvPr id="4" name="Slide Number Placeholder 3"/>
          <p:cNvSpPr>
            <a:spLocks noGrp="1"/>
          </p:cNvSpPr>
          <p:nvPr>
            <p:ph type="sldNum" sz="quarter" idx="10"/>
          </p:nvPr>
        </p:nvSpPr>
        <p:spPr/>
        <p:txBody>
          <a:bodyPr/>
          <a:lstStyle/>
          <a:p>
            <a:fld id="{C5ABB7FA-2627-47C9-9258-FDF90D155C04}" type="slidenum">
              <a:rPr lang="en-GB" smtClean="0"/>
              <a:t>45</a:t>
            </a:fld>
            <a:endParaRPr lang="en-GB"/>
          </a:p>
        </p:txBody>
      </p:sp>
    </p:spTree>
    <p:extLst>
      <p:ext uri="{BB962C8B-B14F-4D97-AF65-F5344CB8AC3E}">
        <p14:creationId xmlns:p14="http://schemas.microsoft.com/office/powerpoint/2010/main" val="343529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4</a:t>
            </a:fld>
            <a:endParaRPr lang="en-GB"/>
          </a:p>
        </p:txBody>
      </p:sp>
    </p:spTree>
    <p:extLst>
      <p:ext uri="{BB962C8B-B14F-4D97-AF65-F5344CB8AC3E}">
        <p14:creationId xmlns:p14="http://schemas.microsoft.com/office/powerpoint/2010/main" val="351388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Although we live in an increasingly online world, a significant part of the population remains digitally excluded. One in 10 adults has never used the internet</a:t>
            </a:r>
            <a:r>
              <a:rPr lang="en-GB" sz="1200" b="0" i="0" kern="1200" baseline="30000" dirty="0">
                <a:solidFill>
                  <a:schemeClr val="tx1"/>
                </a:solidFill>
                <a:effectLst/>
                <a:latin typeface="+mn-lt"/>
                <a:ea typeface="+mn-ea"/>
                <a:cs typeface="+mn-cs"/>
                <a:hlinkClick r:id="rId3"/>
              </a:rPr>
              <a:t>14</a:t>
            </a:r>
            <a:r>
              <a:rPr lang="en-GB" sz="1200" b="0" i="0" kern="1200" dirty="0">
                <a:solidFill>
                  <a:schemeClr val="tx1"/>
                </a:solidFill>
                <a:effectLst/>
                <a:latin typeface="+mn-lt"/>
                <a:ea typeface="+mn-ea"/>
                <a:cs typeface="+mn-cs"/>
              </a:rPr>
              <a:t> and many more are missing out on the opportunities the digital world offers, whether through lack of connectivity, digital skills or motivation. We must continue to address this digital divide between those who have been able to embrace the digital world and those who have not.</a:t>
            </a:r>
            <a:endParaRPr lang="en-GB" dirty="0"/>
          </a:p>
        </p:txBody>
      </p:sp>
      <p:sp>
        <p:nvSpPr>
          <p:cNvPr id="4" name="Slide Number Placeholder 3"/>
          <p:cNvSpPr>
            <a:spLocks noGrp="1"/>
          </p:cNvSpPr>
          <p:nvPr>
            <p:ph type="sldNum" sz="quarter" idx="10"/>
          </p:nvPr>
        </p:nvSpPr>
        <p:spPr/>
        <p:txBody>
          <a:bodyPr/>
          <a:lstStyle/>
          <a:p>
            <a:fld id="{9920340D-206C-4C41-A35B-4D72CE2F2B89}" type="slidenum">
              <a:rPr lang="en-GB" smtClean="0"/>
              <a:t>8</a:t>
            </a:fld>
            <a:endParaRPr lang="en-GB"/>
          </a:p>
        </p:txBody>
      </p:sp>
    </p:spTree>
    <p:extLst>
      <p:ext uri="{BB962C8B-B14F-4D97-AF65-F5344CB8AC3E}">
        <p14:creationId xmlns:p14="http://schemas.microsoft.com/office/powerpoint/2010/main" val="426752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hlinkClick r:id="rId3"/>
            </a:endParaRPr>
          </a:p>
          <a:p>
            <a:r>
              <a:rPr lang="en-GB" dirty="0">
                <a:hlinkClick r:id="rId3"/>
              </a:rPr>
              <a:t>https://assets.publishing.service.gov.uk/government/uploads/system/uploads/attachment_data/file/796596/National_standards_for_essential_digital_skills.pdf</a:t>
            </a:r>
            <a:r>
              <a:rPr lang="en-GB" dirty="0"/>
              <a:t> </a:t>
            </a:r>
          </a:p>
          <a:p>
            <a:endParaRPr lang="en-GB" dirty="0"/>
          </a:p>
          <a:p>
            <a:r>
              <a:rPr lang="en-GB" dirty="0"/>
              <a:t>The standards set out the digital skills needed for work and life</a:t>
            </a:r>
            <a:r>
              <a:rPr lang="en-GB" baseline="0" dirty="0"/>
              <a:t> across two skills levels</a:t>
            </a:r>
          </a:p>
          <a:p>
            <a:r>
              <a:rPr lang="en-GB" baseline="0" dirty="0"/>
              <a:t>Entry – adults with nor or little prior experience of using </a:t>
            </a:r>
            <a:r>
              <a:rPr lang="en-GB" baseline="0" dirty="0" err="1"/>
              <a:t>digitial</a:t>
            </a:r>
            <a:r>
              <a:rPr lang="en-GB" baseline="0" dirty="0"/>
              <a:t> devices or the internet</a:t>
            </a:r>
          </a:p>
          <a:p>
            <a:r>
              <a:rPr lang="en-GB" baseline="0" dirty="0"/>
              <a:t>Level 1 – adults with some experience of using digital devices and the internet but lacking secure basic digital skills </a:t>
            </a:r>
            <a:endParaRPr lang="en-GB" dirty="0"/>
          </a:p>
        </p:txBody>
      </p:sp>
      <p:sp>
        <p:nvSpPr>
          <p:cNvPr id="4" name="Slide Number Placeholder 3"/>
          <p:cNvSpPr>
            <a:spLocks noGrp="1"/>
          </p:cNvSpPr>
          <p:nvPr>
            <p:ph type="sldNum" sz="quarter" idx="10"/>
          </p:nvPr>
        </p:nvSpPr>
        <p:spPr/>
        <p:txBody>
          <a:bodyPr/>
          <a:lstStyle/>
          <a:p>
            <a:fld id="{9920340D-206C-4C41-A35B-4D72CE2F2B89}" type="slidenum">
              <a:rPr lang="en-GB" smtClean="0"/>
              <a:t>20</a:t>
            </a:fld>
            <a:endParaRPr lang="en-GB"/>
          </a:p>
        </p:txBody>
      </p:sp>
    </p:spTree>
    <p:extLst>
      <p:ext uri="{BB962C8B-B14F-4D97-AF65-F5344CB8AC3E}">
        <p14:creationId xmlns:p14="http://schemas.microsoft.com/office/powerpoint/2010/main" val="479357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t>21</a:t>
            </a:fld>
            <a:endParaRPr lang="en-GB"/>
          </a:p>
        </p:txBody>
      </p:sp>
    </p:spTree>
    <p:extLst>
      <p:ext uri="{BB962C8B-B14F-4D97-AF65-F5344CB8AC3E}">
        <p14:creationId xmlns:p14="http://schemas.microsoft.com/office/powerpoint/2010/main" val="158294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Video transcript: Introduction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Department for Education has commissioned the Education and Training Foundation to deliver a professional development programme to support the introduction of the new essential digital skills entitlement. </a:t>
            </a:r>
          </a:p>
          <a:p>
            <a:r>
              <a:rPr lang="en-GB" sz="1200" kern="1200" dirty="0">
                <a:solidFill>
                  <a:schemeClr val="tx1"/>
                </a:solidFill>
                <a:effectLst/>
                <a:latin typeface="+mn-lt"/>
                <a:ea typeface="+mn-ea"/>
                <a:cs typeface="+mn-cs"/>
              </a:rPr>
              <a:t>The aim of the programme is to prepare teachers, trainers, assessors and leaders to deliver the new qualifications based on the standards. </a:t>
            </a:r>
          </a:p>
          <a:p>
            <a:r>
              <a:rPr lang="en-GB" sz="1200" kern="1200" dirty="0">
                <a:solidFill>
                  <a:schemeClr val="tx1"/>
                </a:solidFill>
                <a:effectLst/>
                <a:latin typeface="+mn-lt"/>
                <a:ea typeface="+mn-ea"/>
                <a:cs typeface="+mn-cs"/>
              </a:rPr>
              <a:t>The programme has been co-designed with representatives of all parts of the FE and Training Sector. It is structured around a blended training model with four modes of delivery:</a:t>
            </a:r>
          </a:p>
          <a:p>
            <a:pPr lvl="0"/>
            <a:r>
              <a:rPr lang="en-GB" sz="1200" b="1" kern="1200" dirty="0">
                <a:solidFill>
                  <a:schemeClr val="tx1"/>
                </a:solidFill>
                <a:effectLst/>
                <a:latin typeface="+mn-lt"/>
                <a:ea typeface="+mn-ea"/>
                <a:cs typeface="+mn-cs"/>
              </a:rPr>
              <a:t>An interactive self-assessment tool</a:t>
            </a:r>
            <a:r>
              <a:rPr lang="en-GB" sz="1200" kern="1200" dirty="0">
                <a:solidFill>
                  <a:schemeClr val="tx1"/>
                </a:solidFill>
                <a:effectLst/>
                <a:latin typeface="+mn-lt"/>
                <a:ea typeface="+mn-ea"/>
                <a:cs typeface="+mn-cs"/>
              </a:rPr>
              <a:t> to identify training needs, linked to training modules to respond to the differentiated spiky skills gap profiles of practitioners</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A series of 20 short online learning modules</a:t>
            </a:r>
            <a:r>
              <a:rPr lang="en-GB" sz="1200" kern="1200" dirty="0">
                <a:solidFill>
                  <a:schemeClr val="tx1"/>
                </a:solidFill>
                <a:effectLst/>
                <a:latin typeface="+mn-lt"/>
                <a:ea typeface="+mn-ea"/>
                <a:cs typeface="+mn-cs"/>
              </a:rPr>
              <a:t> with teaching exemplars and advice on teaching contexts, as well as digital badges to recognise achievement</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Face-to-face training and online webinars</a:t>
            </a:r>
            <a:r>
              <a:rPr lang="en-GB" sz="1200" kern="1200" dirty="0">
                <a:solidFill>
                  <a:schemeClr val="tx1"/>
                </a:solidFill>
                <a:effectLst/>
                <a:latin typeface="+mn-lt"/>
                <a:ea typeface="+mn-ea"/>
                <a:cs typeface="+mn-cs"/>
              </a:rPr>
              <a:t> to build confidence and share practice related to different teaching contexts</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Online communities of practice</a:t>
            </a:r>
            <a:r>
              <a:rPr lang="en-GB" sz="1200" kern="1200" dirty="0">
                <a:solidFill>
                  <a:schemeClr val="tx1"/>
                </a:solidFill>
                <a:effectLst/>
                <a:latin typeface="+mn-lt"/>
                <a:ea typeface="+mn-ea"/>
                <a:cs typeface="+mn-cs"/>
              </a:rPr>
              <a:t> to offer peer-to-peer support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online elements of the programme are hosted on the ETF’s Enhance Digital Teaching Platform.</a:t>
            </a:r>
          </a:p>
          <a:p>
            <a:r>
              <a:rPr lang="en-GB" sz="1200" kern="1200" dirty="0">
                <a:solidFill>
                  <a:schemeClr val="tx1"/>
                </a:solidFill>
                <a:effectLst/>
                <a:latin typeface="+mn-lt"/>
                <a:ea typeface="+mn-ea"/>
                <a:cs typeface="+mn-cs"/>
              </a:rPr>
              <a:t>All elements of the programme are fully subsidised so there is no charge to FE and Training sector organisations.</a:t>
            </a:r>
          </a:p>
          <a:p>
            <a:r>
              <a:rPr lang="en-GB" sz="1200" b="1" kern="1200" dirty="0">
                <a:solidFill>
                  <a:schemeClr val="tx1"/>
                </a:solidFill>
                <a:effectLst/>
                <a:latin typeface="+mn-lt"/>
                <a:ea typeface="+mn-ea"/>
                <a:cs typeface="+mn-cs"/>
              </a:rPr>
              <a:t>Who is this for?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programme is for all types of staff – teachers, trainers, assessors and managers, who will be involved in delivering Essential Digital Skills training at Entry and Level 1 including those from:</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Adult Community Learning Services</a:t>
            </a:r>
          </a:p>
          <a:p>
            <a:pPr lvl="0"/>
            <a:r>
              <a:rPr lang="en-GB" sz="1200" kern="1200" dirty="0">
                <a:solidFill>
                  <a:schemeClr val="tx1"/>
                </a:solidFill>
                <a:effectLst/>
                <a:latin typeface="+mn-lt"/>
                <a:ea typeface="+mn-ea"/>
                <a:cs typeface="+mn-cs"/>
              </a:rPr>
              <a:t>ESOL </a:t>
            </a:r>
          </a:p>
          <a:p>
            <a:pPr lvl="0"/>
            <a:r>
              <a:rPr lang="en-GB" sz="1200" kern="1200" dirty="0">
                <a:solidFill>
                  <a:schemeClr val="tx1"/>
                </a:solidFill>
                <a:effectLst/>
                <a:latin typeface="+mn-lt"/>
                <a:ea typeface="+mn-ea"/>
                <a:cs typeface="+mn-cs"/>
              </a:rPr>
              <a:t>Offender Learning</a:t>
            </a:r>
          </a:p>
          <a:p>
            <a:pPr lvl="0"/>
            <a:r>
              <a:rPr lang="en-GB" sz="1200" kern="1200" dirty="0">
                <a:solidFill>
                  <a:schemeClr val="tx1"/>
                </a:solidFill>
                <a:effectLst/>
                <a:latin typeface="+mn-lt"/>
                <a:ea typeface="+mn-ea"/>
                <a:cs typeface="+mn-cs"/>
              </a:rPr>
              <a:t>Pathways for Life and Work</a:t>
            </a:r>
          </a:p>
          <a:p>
            <a:pPr lvl="0"/>
            <a:r>
              <a:rPr lang="en-GB" sz="1200" kern="1200" dirty="0">
                <a:solidFill>
                  <a:schemeClr val="tx1"/>
                </a:solidFill>
                <a:effectLst/>
                <a:latin typeface="+mn-lt"/>
                <a:ea typeface="+mn-ea"/>
                <a:cs typeface="+mn-cs"/>
              </a:rPr>
              <a:t>SEND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is anticipated that the programme will be particularly helpful for those teachers and trainers who are not ICT specialists but rather will deliver digital skills training as part of another learning programme such as ESOL or Preparation for Life and Work.</a:t>
            </a:r>
          </a:p>
          <a:p>
            <a:r>
              <a:rPr lang="en-GB" sz="1200" b="1" kern="1200" dirty="0">
                <a:solidFill>
                  <a:schemeClr val="tx1"/>
                </a:solidFill>
                <a:effectLst/>
                <a:latin typeface="+mn-lt"/>
                <a:ea typeface="+mn-ea"/>
                <a:cs typeface="+mn-cs"/>
              </a:rPr>
              <a:t>Toolkit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programme includes a toolkit designed to provide a gateway to the programme. Its purpose is to help you to get the best from the programme for your specific needs. </a:t>
            </a:r>
          </a:p>
          <a:p>
            <a:r>
              <a:rPr lang="en-GB" sz="1200" kern="1200" dirty="0">
                <a:solidFill>
                  <a:schemeClr val="tx1"/>
                </a:solidFill>
                <a:effectLst/>
                <a:latin typeface="+mn-lt"/>
                <a:ea typeface="+mn-ea"/>
                <a:cs typeface="+mn-cs"/>
              </a:rPr>
              <a:t>In the body of this toolkit you will find a section on each element of the programme, with links to walkthrough videos. It also includes a section on how to cascade training in your organisation with resources to help you do that. </a:t>
            </a:r>
          </a:p>
          <a:p>
            <a:r>
              <a:rPr lang="en-GB" sz="1200" kern="1200" dirty="0">
                <a:solidFill>
                  <a:schemeClr val="tx1"/>
                </a:solidFill>
                <a:effectLst/>
                <a:latin typeface="+mn-lt"/>
                <a:ea typeface="+mn-ea"/>
                <a:cs typeface="+mn-cs"/>
              </a:rPr>
              <a:t>The toolkit is available online on the Essential Digital Skills menu on the Enhance Digital Teaching Platform.</a:t>
            </a:r>
          </a:p>
          <a:p>
            <a:r>
              <a:rPr lang="en-GB" sz="1200" kern="1200" dirty="0">
                <a:solidFill>
                  <a:schemeClr val="tx1"/>
                </a:solidFill>
                <a:effectLst/>
                <a:latin typeface="+mn-lt"/>
                <a:ea typeface="+mn-ea"/>
                <a:cs typeface="+mn-cs"/>
              </a:rPr>
              <a:t>To find out more, visit: </a:t>
            </a:r>
            <a:r>
              <a:rPr lang="en-GB" sz="1200" u="sng" kern="1200" dirty="0">
                <a:solidFill>
                  <a:schemeClr val="tx1"/>
                </a:solidFill>
                <a:effectLst/>
                <a:latin typeface="+mn-lt"/>
                <a:ea typeface="+mn-ea"/>
                <a:cs typeface="+mn-cs"/>
                <a:hlinkClick r:id="rId3"/>
              </a:rPr>
              <a:t>www.enhance.etfoundation.co.uk</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t>26</a:t>
            </a:fld>
            <a:endParaRPr lang="en-GB"/>
          </a:p>
        </p:txBody>
      </p:sp>
    </p:spTree>
    <p:extLst>
      <p:ext uri="{BB962C8B-B14F-4D97-AF65-F5344CB8AC3E}">
        <p14:creationId xmlns:p14="http://schemas.microsoft.com/office/powerpoint/2010/main" val="2563859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t>27</a:t>
            </a:fld>
            <a:endParaRPr lang="en-GB"/>
          </a:p>
        </p:txBody>
      </p:sp>
    </p:spTree>
    <p:extLst>
      <p:ext uri="{BB962C8B-B14F-4D97-AF65-F5344CB8AC3E}">
        <p14:creationId xmlns:p14="http://schemas.microsoft.com/office/powerpoint/2010/main" val="53077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Digital Teaching Professional Framework (DTPF) is a national EdTech competency framework which underpins the EdTech training offer. It provides a set of professional standards for technology-enhanced learning and aims to establish a common understanding of digital skills development. </a:t>
            </a:r>
          </a:p>
          <a:p>
            <a:endParaRPr lang="en-US" sz="2400" dirty="0"/>
          </a:p>
          <a:p>
            <a:r>
              <a:rPr lang="en-US" sz="2400" dirty="0"/>
              <a:t>There are seven elements to the DTPF with progression over three levels: Exploring, Adopting and Leading. With a wide range of bite-size training modules that can support you in developing your pedagogy using technology. Today we are focusing on section F of the framework Accessibility and inclusion. </a:t>
            </a:r>
          </a:p>
        </p:txBody>
      </p:sp>
      <p:sp>
        <p:nvSpPr>
          <p:cNvPr id="4" name="Slide Number Placeholder 3"/>
          <p:cNvSpPr>
            <a:spLocks noGrp="1"/>
          </p:cNvSpPr>
          <p:nvPr>
            <p:ph type="sldNum" sz="quarter" idx="5"/>
          </p:nvPr>
        </p:nvSpPr>
        <p:spPr/>
        <p:txBody>
          <a:bodyPr/>
          <a:lstStyle/>
          <a:p>
            <a:fld id="{9920340D-206C-4C41-A35B-4D72CE2F2B89}" type="slidenum">
              <a:rPr lang="en-GB" smtClean="0"/>
              <a:t>29</a:t>
            </a:fld>
            <a:endParaRPr lang="en-GB"/>
          </a:p>
        </p:txBody>
      </p:sp>
    </p:spTree>
    <p:extLst>
      <p:ext uri="{BB962C8B-B14F-4D97-AF65-F5344CB8AC3E}">
        <p14:creationId xmlns:p14="http://schemas.microsoft.com/office/powerpoint/2010/main" val="214061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These are some of the modules that can support delivery online. It is important to consider accessibility and inclusion with any online delivery.</a:t>
            </a:r>
          </a:p>
        </p:txBody>
      </p:sp>
      <p:sp>
        <p:nvSpPr>
          <p:cNvPr id="4" name="Slide Number Placeholder 3"/>
          <p:cNvSpPr>
            <a:spLocks noGrp="1"/>
          </p:cNvSpPr>
          <p:nvPr>
            <p:ph type="sldNum" sz="quarter" idx="5"/>
          </p:nvPr>
        </p:nvSpPr>
        <p:spPr/>
        <p:txBody>
          <a:bodyPr/>
          <a:lstStyle/>
          <a:p>
            <a:fld id="{9920340D-206C-4C41-A35B-4D72CE2F2B89}" type="slidenum">
              <a:rPr lang="en-GB" smtClean="0"/>
              <a:t>30</a:t>
            </a:fld>
            <a:endParaRPr lang="en-GB"/>
          </a:p>
        </p:txBody>
      </p:sp>
    </p:spTree>
    <p:extLst>
      <p:ext uri="{BB962C8B-B14F-4D97-AF65-F5344CB8AC3E}">
        <p14:creationId xmlns:p14="http://schemas.microsoft.com/office/powerpoint/2010/main" val="3146263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8720" y="2221200"/>
            <a:ext cx="4967280" cy="1242000"/>
          </a:xfrm>
          <a:solidFill>
            <a:schemeClr val="bg1"/>
          </a:solidFill>
        </p:spPr>
        <p:txBody>
          <a:bodyPr lIns="108000" tIns="136800" rIns="0" bIns="0">
            <a:noAutofit/>
          </a:bodyPr>
          <a:lstStyle>
            <a:lvl1pPr algn="l">
              <a:lnSpc>
                <a:spcPts val="4100"/>
              </a:lnSpc>
              <a:defRPr sz="4500" b="1" cap="all" baseline="0">
                <a:solidFill>
                  <a:schemeClr val="accent4"/>
                </a:solidFill>
              </a:defRPr>
            </a:lvl1pPr>
          </a:lstStyle>
          <a:p>
            <a:r>
              <a:rPr lang="en-US"/>
              <a:t>Title</a:t>
            </a:r>
            <a:endParaRPr lang="en-GB"/>
          </a:p>
        </p:txBody>
      </p:sp>
      <p:sp>
        <p:nvSpPr>
          <p:cNvPr id="3" name="Subtitle 2"/>
          <p:cNvSpPr>
            <a:spLocks noGrp="1"/>
          </p:cNvSpPr>
          <p:nvPr>
            <p:ph type="subTitle" idx="1" hasCustomPrompt="1"/>
          </p:nvPr>
        </p:nvSpPr>
        <p:spPr>
          <a:xfrm>
            <a:off x="3888720" y="3618000"/>
            <a:ext cx="4967280" cy="1242000"/>
          </a:xfrm>
          <a:solidFill>
            <a:schemeClr val="tx1"/>
          </a:solidFill>
        </p:spPr>
        <p:txBody>
          <a:bodyPr lIns="108000" tIns="108000" bIns="108000"/>
          <a:lstStyle>
            <a:lvl1pPr marL="0" indent="0" algn="l">
              <a:lnSpc>
                <a:spcPts val="1600"/>
              </a:lnSpc>
              <a:spcBef>
                <a:spcPts val="0"/>
              </a:spcBef>
              <a:buNone/>
              <a:defRPr sz="135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Name</a:t>
            </a:r>
            <a:endParaRPr lang="en-GB"/>
          </a:p>
        </p:txBody>
      </p:sp>
      <p:sp>
        <p:nvSpPr>
          <p:cNvPr id="11" name="Text Placeholder 10"/>
          <p:cNvSpPr>
            <a:spLocks noGrp="1"/>
          </p:cNvSpPr>
          <p:nvPr>
            <p:ph type="body" sz="quarter" idx="14" hasCustomPrompt="1"/>
          </p:nvPr>
        </p:nvSpPr>
        <p:spPr>
          <a:xfrm>
            <a:off x="3888720" y="3939902"/>
            <a:ext cx="4805486" cy="504056"/>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Presentation location</a:t>
            </a:r>
          </a:p>
        </p:txBody>
      </p:sp>
      <p:sp>
        <p:nvSpPr>
          <p:cNvPr id="12" name="Text Placeholder 10"/>
          <p:cNvSpPr>
            <a:spLocks noGrp="1"/>
          </p:cNvSpPr>
          <p:nvPr>
            <p:ph type="body" sz="quarter" idx="15" hasCustomPrompt="1"/>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Time and date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3"/>
          </a:xfrm>
          <a:prstGeom prst="rect">
            <a:avLst/>
          </a:prstGeom>
        </p:spPr>
      </p:pic>
    </p:spTree>
    <p:extLst>
      <p:ext uri="{BB962C8B-B14F-4D97-AF65-F5344CB8AC3E}">
        <p14:creationId xmlns:p14="http://schemas.microsoft.com/office/powerpoint/2010/main" val="1388076263"/>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hasCustomPrompt="1"/>
          </p:nvPr>
        </p:nvSpPr>
        <p:spPr>
          <a:xfrm>
            <a:off x="234000" y="288000"/>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0" y="288000"/>
            <a:ext cx="892800" cy="474324"/>
          </a:xfrm>
          <a:prstGeom prst="rect">
            <a:avLst/>
          </a:prstGeom>
        </p:spPr>
      </p:pic>
    </p:spTree>
    <p:extLst>
      <p:ext uri="{BB962C8B-B14F-4D97-AF65-F5344CB8AC3E}">
        <p14:creationId xmlns:p14="http://schemas.microsoft.com/office/powerpoint/2010/main" val="4068877289"/>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Bulle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hasCustomPrompt="1"/>
          </p:nvPr>
        </p:nvSpPr>
        <p:spPr>
          <a:xfrm>
            <a:off x="234000" y="288000"/>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1" y="288000"/>
            <a:ext cx="892798" cy="474324"/>
          </a:xfrm>
          <a:prstGeom prst="rect">
            <a:avLst/>
          </a:prstGeom>
        </p:spPr>
      </p:pic>
    </p:spTree>
    <p:extLst>
      <p:ext uri="{BB962C8B-B14F-4D97-AF65-F5344CB8AC3E}">
        <p14:creationId xmlns:p14="http://schemas.microsoft.com/office/powerpoint/2010/main" val="2296000796"/>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xt and Bulle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hasCustomPrompt="1"/>
          </p:nvPr>
        </p:nvSpPr>
        <p:spPr>
          <a:xfrm>
            <a:off x="234000" y="288000"/>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1" y="288000"/>
            <a:ext cx="892798" cy="474323"/>
          </a:xfrm>
          <a:prstGeom prst="rect">
            <a:avLst/>
          </a:prstGeom>
        </p:spPr>
      </p:pic>
    </p:spTree>
    <p:extLst>
      <p:ext uri="{BB962C8B-B14F-4D97-AF65-F5344CB8AC3E}">
        <p14:creationId xmlns:p14="http://schemas.microsoft.com/office/powerpoint/2010/main" val="3168809068"/>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ext and Bulle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hasCustomPrompt="1"/>
          </p:nvPr>
        </p:nvSpPr>
        <p:spPr>
          <a:xfrm>
            <a:off x="234000" y="288000"/>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2" y="288000"/>
            <a:ext cx="892796" cy="474323"/>
          </a:xfrm>
          <a:prstGeom prst="rect">
            <a:avLst/>
          </a:prstGeom>
        </p:spPr>
      </p:pic>
    </p:spTree>
    <p:extLst>
      <p:ext uri="{BB962C8B-B14F-4D97-AF65-F5344CB8AC3E}">
        <p14:creationId xmlns:p14="http://schemas.microsoft.com/office/powerpoint/2010/main" val="3340207568"/>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ext and Bulle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hasCustomPrompt="1"/>
          </p:nvPr>
        </p:nvSpPr>
        <p:spPr>
          <a:xfrm>
            <a:off x="234000" y="288000"/>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2" y="288000"/>
            <a:ext cx="892796" cy="474322"/>
          </a:xfrm>
          <a:prstGeom prst="rect">
            <a:avLst/>
          </a:prstGeom>
        </p:spPr>
      </p:pic>
    </p:spTree>
    <p:extLst>
      <p:ext uri="{BB962C8B-B14F-4D97-AF65-F5344CB8AC3E}">
        <p14:creationId xmlns:p14="http://schemas.microsoft.com/office/powerpoint/2010/main" val="4016106335"/>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ext and Bulle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hasCustomPrompt="1"/>
          </p:nvPr>
        </p:nvSpPr>
        <p:spPr>
          <a:xfrm>
            <a:off x="234000" y="288000"/>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2" y="288000"/>
            <a:ext cx="892795" cy="474322"/>
          </a:xfrm>
          <a:prstGeom prst="rect">
            <a:avLst/>
          </a:prstGeom>
        </p:spPr>
      </p:pic>
    </p:spTree>
    <p:extLst>
      <p:ext uri="{BB962C8B-B14F-4D97-AF65-F5344CB8AC3E}">
        <p14:creationId xmlns:p14="http://schemas.microsoft.com/office/powerpoint/2010/main" val="4048543944"/>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9" name="Text Placeholder 8"/>
          <p:cNvSpPr>
            <a:spLocks noGrp="1"/>
          </p:cNvSpPr>
          <p:nvPr>
            <p:ph type="body" sz="quarter" idx="12" hasCustomPrompt="1"/>
          </p:nvPr>
        </p:nvSpPr>
        <p:spPr>
          <a:xfrm>
            <a:off x="234000" y="986400"/>
            <a:ext cx="3960000" cy="3601574"/>
          </a:xfrm>
        </p:spPr>
        <p:txBody>
          <a:bodyPr>
            <a:noAutofit/>
          </a:bodyPr>
          <a:lstStyle>
            <a:lvl1pPr marL="0" indent="0">
              <a:lnSpc>
                <a:spcPts val="2800"/>
              </a:lnSpc>
              <a:buNone/>
              <a:defRPr sz="2700" b="1" baseline="0">
                <a:solidFill>
                  <a:schemeClr val="accent1"/>
                </a:solidFill>
              </a:defRPr>
            </a:lvl1pPr>
            <a:lvl2pPr marL="270000" indent="-270000">
              <a:lnSpc>
                <a:spcPts val="2800"/>
              </a:lnSpc>
              <a:spcBef>
                <a:spcPts val="0"/>
              </a:spcBef>
              <a:buFont typeface="Calibri" panose="020F0502020204030204" pitchFamily="34" charset="0"/>
              <a:buChar char="–"/>
              <a:defRPr sz="2700" b="1"/>
            </a:lvl2pPr>
            <a:lvl3pPr marL="612000" indent="-270000">
              <a:lnSpc>
                <a:spcPts val="2800"/>
              </a:lnSpc>
              <a:buFont typeface="Calibri" panose="020F0502020204030204" pitchFamily="34" charset="0"/>
              <a:buChar char="–"/>
              <a:defRPr sz="2700" b="1"/>
            </a:lvl3pPr>
            <a:lvl4pPr marL="990000" indent="-270000">
              <a:lnSpc>
                <a:spcPts val="2800"/>
              </a:lnSpc>
              <a:buFont typeface="Calibri" panose="020F0502020204030204" pitchFamily="34" charset="0"/>
              <a:buChar char="–"/>
              <a:defRPr sz="2700" b="1"/>
            </a:lvl4pPr>
            <a:lvl5pPr marL="1260000" indent="-270000">
              <a:lnSpc>
                <a:spcPts val="2800"/>
              </a:lnSpc>
              <a:buFont typeface="Calibri" panose="020F0502020204030204" pitchFamily="34" charset="0"/>
              <a:buChar char="–"/>
              <a:defRPr sz="2700" b="1"/>
            </a:lvl5pPr>
          </a:lstStyle>
          <a:p>
            <a:pPr lvl="0"/>
            <a:r>
              <a:rPr lang="en-US"/>
              <a:t>Larger messages go in this box. You can use </a:t>
            </a:r>
            <a:r>
              <a:rPr lang="en-US" err="1"/>
              <a:t>colour</a:t>
            </a:r>
            <a:r>
              <a:rPr lang="en-US"/>
              <a:t> for emphasis. Try to keep to a couple of sentences max.</a:t>
            </a:r>
            <a:endParaRPr lang="en-GB"/>
          </a:p>
        </p:txBody>
      </p:sp>
      <p:sp>
        <p:nvSpPr>
          <p:cNvPr id="14" name="Content Placeholder 13"/>
          <p:cNvSpPr>
            <a:spLocks noGrp="1"/>
          </p:cNvSpPr>
          <p:nvPr>
            <p:ph sz="quarter" idx="13"/>
          </p:nvPr>
        </p:nvSpPr>
        <p:spPr>
          <a:xfrm>
            <a:off x="4572000" y="987425"/>
            <a:ext cx="3384550" cy="3600450"/>
          </a:xfrm>
        </p:spPr>
        <p:txBody>
          <a:bodyPr/>
          <a:lstStyle>
            <a:lvl1pPr marL="0" indent="0">
              <a:lnSpc>
                <a:spcPts val="1600"/>
              </a:lnSpc>
              <a:buNone/>
              <a:defRPr sz="1350"/>
            </a:lvl1pPr>
            <a:lvl2pPr marL="180000" indent="-180000">
              <a:lnSpc>
                <a:spcPts val="1600"/>
              </a:lnSpc>
              <a:buFont typeface="Calibri" panose="020F0502020204030204" pitchFamily="34" charset="0"/>
              <a:buChar char="–"/>
              <a:defRPr sz="1350"/>
            </a:lvl2pPr>
            <a:lvl3pPr marL="432000" indent="-180000">
              <a:lnSpc>
                <a:spcPts val="1600"/>
              </a:lnSpc>
              <a:buFont typeface="Calibri" panose="020F0502020204030204" pitchFamily="34" charset="0"/>
              <a:buChar char="–"/>
              <a:defRPr sz="1350"/>
            </a:lvl3pPr>
            <a:lvl4pPr marL="648000" indent="-180000">
              <a:lnSpc>
                <a:spcPts val="1600"/>
              </a:lnSpc>
              <a:buFont typeface="Calibri" panose="020F0502020204030204" pitchFamily="34" charset="0"/>
              <a:buChar char="–"/>
              <a:defRPr sz="1350"/>
            </a:lvl4pPr>
            <a:lvl5pPr marL="828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hasCustomPrompt="1"/>
          </p:nvPr>
        </p:nvSpPr>
        <p:spPr>
          <a:xfrm>
            <a:off x="234000" y="286975"/>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0" y="288000"/>
            <a:ext cx="892800" cy="474324"/>
          </a:xfrm>
          <a:prstGeom prst="rect">
            <a:avLst/>
          </a:prstGeom>
        </p:spPr>
      </p:pic>
    </p:spTree>
    <p:extLst>
      <p:ext uri="{BB962C8B-B14F-4D97-AF65-F5344CB8AC3E}">
        <p14:creationId xmlns:p14="http://schemas.microsoft.com/office/powerpoint/2010/main" val="1267726132"/>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Bann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extBox 10"/>
          <p:cNvSpPr txBox="1"/>
          <p:nvPr userDrawn="1"/>
        </p:nvSpPr>
        <p:spPr>
          <a:xfrm>
            <a:off x="323528" y="218346"/>
            <a:ext cx="288032" cy="492443"/>
          </a:xfrm>
          <a:prstGeom prst="rect">
            <a:avLst/>
          </a:prstGeom>
          <a:noFill/>
        </p:spPr>
        <p:txBody>
          <a:bodyPr wrap="square" lIns="0" tIns="0" rIns="0" bIns="0" rtlCol="0" anchor="b">
            <a:spAutoFit/>
          </a:bodyPr>
          <a:lstStyle/>
          <a:p>
            <a:pPr algn="r"/>
            <a:r>
              <a:rPr lang="en-GB" sz="3200" b="1">
                <a:solidFill>
                  <a:schemeClr val="bg1"/>
                </a:solidFill>
              </a:rPr>
              <a:t>“</a:t>
            </a:r>
          </a:p>
        </p:txBody>
      </p:sp>
      <p:sp>
        <p:nvSpPr>
          <p:cNvPr id="13" name="Text Placeholder 12"/>
          <p:cNvSpPr>
            <a:spLocks noGrp="1"/>
          </p:cNvSpPr>
          <p:nvPr>
            <p:ph type="body" sz="quarter" idx="13" hasCustomPrompt="1"/>
          </p:nvPr>
        </p:nvSpPr>
        <p:spPr>
          <a:xfrm>
            <a:off x="233363" y="627535"/>
            <a:ext cx="4122737" cy="1944216"/>
          </a:xfrm>
        </p:spPr>
        <p:txBody>
          <a:bodyPr/>
          <a:lstStyle>
            <a:lvl1pPr marL="0" indent="0">
              <a:lnSpc>
                <a:spcPts val="2700"/>
              </a:lnSpc>
              <a:spcBef>
                <a:spcPts val="0"/>
              </a:spcBef>
              <a:buNone/>
              <a:defRPr sz="27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Large quote goes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340" y="248400"/>
            <a:ext cx="4111760" cy="265177"/>
          </a:xfrm>
          <a:prstGeom prst="rect">
            <a:avLst/>
          </a:prstGeom>
        </p:spPr>
      </p:pic>
      <p:sp>
        <p:nvSpPr>
          <p:cNvPr id="6" name="Picture Placeholder 5"/>
          <p:cNvSpPr>
            <a:spLocks noGrp="1"/>
          </p:cNvSpPr>
          <p:nvPr>
            <p:ph type="pic" sz="quarter" idx="12"/>
          </p:nvPr>
        </p:nvSpPr>
        <p:spPr>
          <a:xfrm>
            <a:off x="4500564" y="248400"/>
            <a:ext cx="4362450" cy="4319587"/>
          </a:xfrm>
        </p:spPr>
        <p:txBody>
          <a:bodyPr/>
          <a:lstStyle/>
          <a:p>
            <a:r>
              <a:rPr lang="en-US"/>
              <a:t>Click icon to add picture</a:t>
            </a:r>
            <a:endParaRPr lang="en-GB"/>
          </a:p>
        </p:txBody>
      </p:sp>
    </p:spTree>
    <p:extLst>
      <p:ext uri="{BB962C8B-B14F-4D97-AF65-F5344CB8AC3E}">
        <p14:creationId xmlns:p14="http://schemas.microsoft.com/office/powerpoint/2010/main" val="2274695753"/>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6" name="Picture Placeholder 5"/>
          <p:cNvSpPr>
            <a:spLocks noGrp="1"/>
          </p:cNvSpPr>
          <p:nvPr>
            <p:ph type="pic" sz="quarter" idx="12"/>
          </p:nvPr>
        </p:nvSpPr>
        <p:spPr>
          <a:xfrm>
            <a:off x="4500564" y="248400"/>
            <a:ext cx="4362450" cy="4319587"/>
          </a:xfrm>
        </p:spPr>
        <p:txBody>
          <a:bodyPr/>
          <a:lstStyle/>
          <a:p>
            <a:r>
              <a:rPr lang="en-US"/>
              <a:t>Click icon to add picture</a:t>
            </a:r>
            <a:endParaRPr lang="en-GB"/>
          </a:p>
        </p:txBody>
      </p:sp>
      <p:sp>
        <p:nvSpPr>
          <p:cNvPr id="11" name="TextBox 10"/>
          <p:cNvSpPr txBox="1"/>
          <p:nvPr userDrawn="1"/>
        </p:nvSpPr>
        <p:spPr>
          <a:xfrm>
            <a:off x="323528" y="218346"/>
            <a:ext cx="288032" cy="492443"/>
          </a:xfrm>
          <a:prstGeom prst="rect">
            <a:avLst/>
          </a:prstGeom>
          <a:noFill/>
        </p:spPr>
        <p:txBody>
          <a:bodyPr wrap="square" lIns="0" tIns="0" rIns="0" bIns="0" rtlCol="0" anchor="b">
            <a:spAutoFit/>
          </a:bodyPr>
          <a:lstStyle/>
          <a:p>
            <a:pPr algn="r"/>
            <a:r>
              <a:rPr lang="en-GB" sz="3200" b="1">
                <a:solidFill>
                  <a:schemeClr val="bg1"/>
                </a:solidFill>
              </a:rPr>
              <a:t>“</a:t>
            </a:r>
          </a:p>
        </p:txBody>
      </p:sp>
      <p:sp>
        <p:nvSpPr>
          <p:cNvPr id="10" name="Content Placeholder 13"/>
          <p:cNvSpPr>
            <a:spLocks noGrp="1"/>
          </p:cNvSpPr>
          <p:nvPr>
            <p:ph sz="quarter" idx="18"/>
          </p:nvPr>
        </p:nvSpPr>
        <p:spPr>
          <a:xfrm>
            <a:off x="234000" y="268287"/>
            <a:ext cx="4105275" cy="4319587"/>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7723910"/>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232950" y="1001556"/>
            <a:ext cx="4123150" cy="1568920"/>
          </a:xfrm>
        </p:spPr>
        <p:txBody>
          <a:bodyPr/>
          <a:lstStyle/>
          <a:p>
            <a:endParaRPr lang="en-GB"/>
          </a:p>
        </p:txBody>
      </p:sp>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Content Placeholder 13"/>
          <p:cNvSpPr>
            <a:spLocks noGrp="1"/>
          </p:cNvSpPr>
          <p:nvPr>
            <p:ph sz="quarter" idx="14"/>
          </p:nvPr>
        </p:nvSpPr>
        <p:spPr>
          <a:xfrm>
            <a:off x="234000" y="2825999"/>
            <a:ext cx="41221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499992" y="2825999"/>
            <a:ext cx="417569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hasCustomPrompt="1"/>
          </p:nvPr>
        </p:nvSpPr>
        <p:spPr>
          <a:xfrm>
            <a:off x="232950" y="302131"/>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sp>
        <p:nvSpPr>
          <p:cNvPr id="11" name="Picture Placeholder 3"/>
          <p:cNvSpPr>
            <a:spLocks noGrp="1"/>
          </p:cNvSpPr>
          <p:nvPr>
            <p:ph type="pic" sz="quarter" idx="21"/>
          </p:nvPr>
        </p:nvSpPr>
        <p:spPr>
          <a:xfrm>
            <a:off x="4499992" y="1007286"/>
            <a:ext cx="4123150" cy="1568920"/>
          </a:xfrm>
        </p:spPr>
        <p:txBody>
          <a:bodyPr/>
          <a:lstStyle/>
          <a:p>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0" y="288000"/>
            <a:ext cx="892800" cy="474324"/>
          </a:xfrm>
          <a:prstGeom prst="rect">
            <a:avLst/>
          </a:prstGeom>
        </p:spPr>
      </p:pic>
    </p:spTree>
    <p:extLst>
      <p:ext uri="{BB962C8B-B14F-4D97-AF65-F5344CB8AC3E}">
        <p14:creationId xmlns:p14="http://schemas.microsoft.com/office/powerpoint/2010/main" val="2296372974"/>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solidFill>
          <a:schemeClr val="bg1">
            <a:lumMod val="85000"/>
          </a:schemeClr>
        </a:solidFill>
        <a:effectLst/>
      </p:bgPr>
    </p:bg>
    <p:spTree>
      <p:nvGrpSpPr>
        <p:cNvPr id="1" name=""/>
        <p:cNvGrpSpPr/>
        <p:nvPr/>
      </p:nvGrpSpPr>
      <p:grpSpPr>
        <a:xfrm>
          <a:off x="0" y="0"/>
          <a:ext cx="0" cy="0"/>
          <a:chOff x="0" y="0"/>
          <a:chExt cx="0" cy="0"/>
        </a:xfrm>
      </p:grpSpPr>
      <p:sp>
        <p:nvSpPr>
          <p:cNvPr id="7" name="Picture Placeholder 5"/>
          <p:cNvSpPr>
            <a:spLocks noGrp="1"/>
          </p:cNvSpPr>
          <p:nvPr>
            <p:ph type="pic" sz="quarter" idx="12"/>
          </p:nvPr>
        </p:nvSpPr>
        <p:spPr>
          <a:xfrm>
            <a:off x="-2982" y="0"/>
            <a:ext cx="9146981" cy="5143500"/>
          </a:xfrm>
        </p:spPr>
        <p:txBody>
          <a:bodyPr/>
          <a:lstStyle/>
          <a:p>
            <a:r>
              <a:rPr lang="en-US"/>
              <a:t>Click icon to add picture</a:t>
            </a:r>
            <a:endParaRPr lang="en-GB"/>
          </a:p>
        </p:txBody>
      </p:sp>
      <p:sp>
        <p:nvSpPr>
          <p:cNvPr id="3" name="Subtitle 2"/>
          <p:cNvSpPr>
            <a:spLocks noGrp="1"/>
          </p:cNvSpPr>
          <p:nvPr>
            <p:ph type="subTitle" idx="1" hasCustomPrompt="1"/>
          </p:nvPr>
        </p:nvSpPr>
        <p:spPr>
          <a:xfrm>
            <a:off x="3888720" y="3618000"/>
            <a:ext cx="4967280" cy="1242000"/>
          </a:xfrm>
          <a:solidFill>
            <a:schemeClr val="tx1"/>
          </a:solidFill>
        </p:spPr>
        <p:txBody>
          <a:bodyPr lIns="108000" tIns="108000" bIns="108000"/>
          <a:lstStyle>
            <a:lvl1pPr marL="0" indent="0" algn="l">
              <a:lnSpc>
                <a:spcPts val="1600"/>
              </a:lnSpc>
              <a:spcBef>
                <a:spcPts val="0"/>
              </a:spcBef>
              <a:buNone/>
              <a:defRPr sz="135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title</a:t>
            </a:r>
            <a:endParaRPr lang="en-GB"/>
          </a:p>
        </p:txBody>
      </p:sp>
      <p:sp>
        <p:nvSpPr>
          <p:cNvPr id="11" name="Text Placeholder 10"/>
          <p:cNvSpPr>
            <a:spLocks noGrp="1"/>
          </p:cNvSpPr>
          <p:nvPr>
            <p:ph type="body" sz="quarter" idx="14" hasCustomPrompt="1"/>
          </p:nvPr>
        </p:nvSpPr>
        <p:spPr>
          <a:xfrm>
            <a:off x="3888720" y="4104456"/>
            <a:ext cx="4805486" cy="339502"/>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Presenters name</a:t>
            </a:r>
          </a:p>
        </p:txBody>
      </p:sp>
      <p:sp>
        <p:nvSpPr>
          <p:cNvPr id="12" name="Text Placeholder 10"/>
          <p:cNvSpPr>
            <a:spLocks noGrp="1"/>
          </p:cNvSpPr>
          <p:nvPr>
            <p:ph type="body" sz="quarter" idx="15" hasCustomPrompt="1"/>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all"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location and date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3"/>
          </a:xfrm>
          <a:prstGeom prst="rect">
            <a:avLst/>
          </a:prstGeom>
        </p:spPr>
      </p:pic>
    </p:spTree>
    <p:extLst>
      <p:ext uri="{BB962C8B-B14F-4D97-AF65-F5344CB8AC3E}">
        <p14:creationId xmlns:p14="http://schemas.microsoft.com/office/powerpoint/2010/main" val="2473324829"/>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Content Placeholder 13"/>
          <p:cNvSpPr>
            <a:spLocks noGrp="1"/>
          </p:cNvSpPr>
          <p:nvPr>
            <p:ph sz="quarter" idx="14"/>
          </p:nvPr>
        </p:nvSpPr>
        <p:spPr>
          <a:xfrm>
            <a:off x="234000" y="987425"/>
            <a:ext cx="4122100"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500563" y="987425"/>
            <a:ext cx="4210497"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hasCustomPrompt="1"/>
          </p:nvPr>
        </p:nvSpPr>
        <p:spPr>
          <a:xfrm>
            <a:off x="212740" y="296498"/>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0" y="288000"/>
            <a:ext cx="892800" cy="474324"/>
          </a:xfrm>
          <a:prstGeom prst="rect">
            <a:avLst/>
          </a:prstGeom>
        </p:spPr>
      </p:pic>
    </p:spTree>
    <p:extLst>
      <p:ext uri="{BB962C8B-B14F-4D97-AF65-F5344CB8AC3E}">
        <p14:creationId xmlns:p14="http://schemas.microsoft.com/office/powerpoint/2010/main" val="3808567119"/>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Content Placeholder 13"/>
          <p:cNvSpPr>
            <a:spLocks noGrp="1"/>
          </p:cNvSpPr>
          <p:nvPr>
            <p:ph sz="quarter" idx="14"/>
          </p:nvPr>
        </p:nvSpPr>
        <p:spPr>
          <a:xfrm>
            <a:off x="251520" y="2825999"/>
            <a:ext cx="252028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3"/>
          <p:cNvSpPr>
            <a:spLocks noGrp="1"/>
          </p:cNvSpPr>
          <p:nvPr>
            <p:ph sz="quarter" idx="15"/>
          </p:nvPr>
        </p:nvSpPr>
        <p:spPr>
          <a:xfrm>
            <a:off x="3304304" y="2825999"/>
            <a:ext cx="25128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3"/>
          <p:cNvSpPr>
            <a:spLocks noGrp="1"/>
          </p:cNvSpPr>
          <p:nvPr>
            <p:ph sz="quarter" idx="16"/>
          </p:nvPr>
        </p:nvSpPr>
        <p:spPr>
          <a:xfrm>
            <a:off x="6349607" y="2825999"/>
            <a:ext cx="251340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hasCustomPrompt="1"/>
          </p:nvPr>
        </p:nvSpPr>
        <p:spPr>
          <a:xfrm>
            <a:off x="232950" y="297414"/>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sp>
        <p:nvSpPr>
          <p:cNvPr id="2" name="Footer Placeholder 1"/>
          <p:cNvSpPr>
            <a:spLocks noGrp="1"/>
          </p:cNvSpPr>
          <p:nvPr>
            <p:ph type="ftr" sz="quarter" idx="17"/>
          </p:nvPr>
        </p:nvSpPr>
        <p:spPr/>
        <p:txBody>
          <a:bodyPr/>
          <a:lstStyle/>
          <a:p>
            <a:r>
              <a:rPr lang="en-GB"/>
              <a:t>Education &amp; Training Foundation</a:t>
            </a:r>
          </a:p>
        </p:txBody>
      </p:sp>
      <p:sp>
        <p:nvSpPr>
          <p:cNvPr id="11" name="Picture Placeholder 3"/>
          <p:cNvSpPr>
            <a:spLocks noGrp="1"/>
          </p:cNvSpPr>
          <p:nvPr>
            <p:ph type="pic" sz="quarter" idx="20"/>
          </p:nvPr>
        </p:nvSpPr>
        <p:spPr>
          <a:xfrm>
            <a:off x="232950" y="1001556"/>
            <a:ext cx="2538850" cy="1645054"/>
          </a:xfrm>
        </p:spPr>
        <p:txBody>
          <a:bodyPr/>
          <a:lstStyle/>
          <a:p>
            <a:endParaRPr lang="en-GB"/>
          </a:p>
        </p:txBody>
      </p:sp>
      <p:sp>
        <p:nvSpPr>
          <p:cNvPr id="13" name="Picture Placeholder 3"/>
          <p:cNvSpPr>
            <a:spLocks noGrp="1"/>
          </p:cNvSpPr>
          <p:nvPr>
            <p:ph type="pic" sz="quarter" idx="21"/>
          </p:nvPr>
        </p:nvSpPr>
        <p:spPr>
          <a:xfrm>
            <a:off x="3304304" y="1001556"/>
            <a:ext cx="2538850" cy="1645054"/>
          </a:xfrm>
        </p:spPr>
        <p:txBody>
          <a:bodyPr/>
          <a:lstStyle/>
          <a:p>
            <a:endParaRPr lang="en-GB"/>
          </a:p>
        </p:txBody>
      </p:sp>
      <p:sp>
        <p:nvSpPr>
          <p:cNvPr id="14" name="Picture Placeholder 3"/>
          <p:cNvSpPr>
            <a:spLocks noGrp="1"/>
          </p:cNvSpPr>
          <p:nvPr>
            <p:ph type="pic" sz="quarter" idx="22"/>
          </p:nvPr>
        </p:nvSpPr>
        <p:spPr>
          <a:xfrm>
            <a:off x="6324163" y="996839"/>
            <a:ext cx="2538850" cy="1645054"/>
          </a:xfrm>
        </p:spPr>
        <p:txBody>
          <a:bodyPr/>
          <a:lstStyle/>
          <a:p>
            <a:endParaRPr lang="en-GB"/>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0" y="288000"/>
            <a:ext cx="892800" cy="474324"/>
          </a:xfrm>
          <a:prstGeom prst="rect">
            <a:avLst/>
          </a:prstGeom>
        </p:spPr>
      </p:pic>
    </p:spTree>
    <p:extLst>
      <p:ext uri="{BB962C8B-B14F-4D97-AF65-F5344CB8AC3E}">
        <p14:creationId xmlns:p14="http://schemas.microsoft.com/office/powerpoint/2010/main" val="1127092761"/>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7280" y="1455480"/>
            <a:ext cx="6408720" cy="1116270"/>
          </a:xfrm>
          <a:solidFill>
            <a:schemeClr val="bg1"/>
          </a:solidFill>
        </p:spPr>
        <p:txBody>
          <a:bodyPr lIns="144000" tIns="126000" rIns="0" bIns="36000" anchor="t">
            <a:noAutofit/>
          </a:bodyPr>
          <a:lstStyle>
            <a:lvl1pPr algn="l">
              <a:lnSpc>
                <a:spcPts val="1900"/>
              </a:lnSpc>
              <a:defRPr sz="1600" b="1" cap="all" baseline="0">
                <a:solidFill>
                  <a:schemeClr val="tx1"/>
                </a:solidFill>
              </a:defRPr>
            </a:lvl1pPr>
          </a:lstStyle>
          <a:p>
            <a:r>
              <a:rPr lang="en-US"/>
              <a:t>name surname</a:t>
            </a:r>
            <a:endParaRPr lang="en-GB"/>
          </a:p>
        </p:txBody>
      </p:sp>
      <p:sp>
        <p:nvSpPr>
          <p:cNvPr id="3" name="Subtitle 2"/>
          <p:cNvSpPr>
            <a:spLocks noGrp="1"/>
          </p:cNvSpPr>
          <p:nvPr>
            <p:ph type="subTitle" idx="1" hasCustomPrompt="1"/>
          </p:nvPr>
        </p:nvSpPr>
        <p:spPr>
          <a:xfrm>
            <a:off x="2446020" y="1804045"/>
            <a:ext cx="640998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all"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1"/>
          </a:xfrm>
          <a:prstGeom prst="rect">
            <a:avLst/>
          </a:prstGeom>
        </p:spPr>
      </p:pic>
      <p:sp>
        <p:nvSpPr>
          <p:cNvPr id="8" name="TextBox 7"/>
          <p:cNvSpPr txBox="1"/>
          <p:nvPr userDrawn="1"/>
        </p:nvSpPr>
        <p:spPr>
          <a:xfrm>
            <a:off x="2447280" y="2389634"/>
            <a:ext cx="6407820" cy="648072"/>
          </a:xfrm>
          <a:prstGeom prst="rect">
            <a:avLst/>
          </a:prstGeom>
          <a:solidFill>
            <a:schemeClr val="bg1"/>
          </a:solidFill>
        </p:spPr>
        <p:txBody>
          <a:bodyPr wrap="square" lIns="144000" bIns="108000" rtlCol="0" anchor="b" anchorCtr="0">
            <a:noAutofit/>
          </a:bodyPr>
          <a:lstStyle/>
          <a:p>
            <a:r>
              <a:rPr lang="en-GB"/>
              <a:t>ETFOUNDATION.CO.UK</a:t>
            </a:r>
          </a:p>
        </p:txBody>
      </p:sp>
      <p:sp>
        <p:nvSpPr>
          <p:cNvPr id="11" name="Rectangle 10"/>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4500" b="1"/>
              <a:t>THANK</a:t>
            </a:r>
            <a:r>
              <a:rPr lang="en-GB" sz="4500" b="1" baseline="0"/>
              <a:t> YOU</a:t>
            </a:r>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414260044"/>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5BF1C38E-0928-46CC-8E79-B2E6502238C3}" type="datetime1">
              <a:rPr lang="en-GB" smtClean="0"/>
              <a:t>27/03/2020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DB98E5A-76C0-453E-B1E0-BC4AB04722D5}" type="slidenum">
              <a:rPr lang="en-GB" smtClean="0"/>
              <a:pPr/>
              <a:t>‹#›</a:t>
            </a:fld>
            <a:endParaRPr lang="en-GB" dirty="0"/>
          </a:p>
        </p:txBody>
      </p:sp>
    </p:spTree>
    <p:extLst>
      <p:ext uri="{BB962C8B-B14F-4D97-AF65-F5344CB8AC3E}">
        <p14:creationId xmlns:p14="http://schemas.microsoft.com/office/powerpoint/2010/main" val="169710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6" b="1" i="0">
                <a:solidFill>
                  <a:srgbClr val="E41C4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397" b="1" i="0">
                <a:solidFill>
                  <a:srgbClr val="E41C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699" b="1" i="0">
                <a:solidFill>
                  <a:schemeClr val="tx1"/>
                </a:solidFill>
                <a:latin typeface="Arial"/>
                <a:cs typeface="Arial"/>
              </a:defRPr>
            </a:lvl1pPr>
          </a:lstStyle>
          <a:p>
            <a:pPr marL="12685">
              <a:spcBef>
                <a:spcPts val="30"/>
              </a:spcBef>
            </a:pPr>
            <a:r>
              <a:rPr lang="en-GB" spc="-15"/>
              <a:t>EDUCATION </a:t>
            </a:r>
            <a:r>
              <a:rPr lang="en-GB" spc="-5"/>
              <a:t>&amp; </a:t>
            </a:r>
            <a:r>
              <a:rPr lang="en-GB" spc="-10"/>
              <a:t>TRAINING</a:t>
            </a:r>
            <a:r>
              <a:rPr lang="en-GB" spc="-45"/>
              <a:t> </a:t>
            </a:r>
            <a:r>
              <a:rPr lang="en-GB" spc="-15"/>
              <a:t>FOUNDATION</a:t>
            </a:r>
            <a:endParaRPr lang="en-GB"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3/27/2020</a:t>
            </a:fld>
            <a:endParaRPr lang="en-US"/>
          </a:p>
        </p:txBody>
      </p:sp>
      <p:sp>
        <p:nvSpPr>
          <p:cNvPr id="6" name="Holder 6"/>
          <p:cNvSpPr>
            <a:spLocks noGrp="1"/>
          </p:cNvSpPr>
          <p:nvPr>
            <p:ph type="sldNum" sz="quarter" idx="7"/>
          </p:nvPr>
        </p:nvSpPr>
        <p:spPr/>
        <p:txBody>
          <a:bodyPr lIns="0" tIns="0" rIns="0" bIns="0"/>
          <a:lstStyle>
            <a:lvl1pPr>
              <a:defRPr sz="699" b="1" i="0">
                <a:solidFill>
                  <a:schemeClr val="tx1"/>
                </a:solidFill>
                <a:latin typeface="Arial"/>
                <a:cs typeface="Arial"/>
              </a:defRPr>
            </a:lvl1pPr>
          </a:lstStyle>
          <a:p>
            <a:pPr marL="38054">
              <a:spcBef>
                <a:spcPts val="30"/>
              </a:spcBef>
            </a:pPr>
            <a:fld id="{81D60167-4931-47E6-BA6A-407CBD079E47}" type="slidenum">
              <a:rPr lang="en-GB" spc="-5" smtClean="0"/>
              <a:pPr marL="38054">
                <a:spcBef>
                  <a:spcPts val="30"/>
                </a:spcBef>
              </a:pPr>
              <a:t>‹#›</a:t>
            </a:fld>
            <a:endParaRPr lang="en-GB" spc="-5" dirty="0"/>
          </a:p>
        </p:txBody>
      </p:sp>
    </p:spTree>
    <p:extLst>
      <p:ext uri="{BB962C8B-B14F-4D97-AF65-F5344CB8AC3E}">
        <p14:creationId xmlns:p14="http://schemas.microsoft.com/office/powerpoint/2010/main" val="398653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t>‹#›</a:t>
            </a:fld>
            <a:endParaRPr lang="en-GB"/>
          </a:p>
        </p:txBody>
      </p:sp>
      <p:sp>
        <p:nvSpPr>
          <p:cNvPr id="10" name="Text Placeholder 8"/>
          <p:cNvSpPr>
            <a:spLocks noGrp="1"/>
          </p:cNvSpPr>
          <p:nvPr>
            <p:ph type="body" sz="quarter" idx="14" hasCustomPrompt="1"/>
          </p:nvPr>
        </p:nvSpPr>
        <p:spPr>
          <a:xfrm>
            <a:off x="1403648" y="986400"/>
            <a:ext cx="7200900" cy="3459831"/>
          </a:xfrm>
        </p:spPr>
        <p:txBody>
          <a:bodyPr lIns="0" tIns="0" rIns="0" bIns="0">
            <a:normAutofit/>
          </a:bodyPr>
          <a:lstStyle>
            <a:lvl1pPr marL="0" indent="0">
              <a:lnSpc>
                <a:spcPts val="4500"/>
              </a:lnSpc>
              <a:spcBef>
                <a:spcPts val="0"/>
              </a:spcBef>
              <a:buNone/>
              <a:defRPr lang="en-US" sz="4500" b="1" kern="1200" cap="all" baseline="0" dirty="0" smtClean="0">
                <a:solidFill>
                  <a:schemeClr val="accent1"/>
                </a:solidFill>
                <a:latin typeface="+mn-lt"/>
                <a:ea typeface="+mn-ea"/>
                <a:cs typeface="+mn-cs"/>
              </a:defRPr>
            </a:lvl1pPr>
          </a:lstStyle>
          <a:p>
            <a:pPr marL="0" lvl="0" indent="0" algn="l" defTabSz="914400" rtl="0" eaLnBrk="1" latinLnBrk="0" hangingPunct="1">
              <a:spcBef>
                <a:spcPct val="20000"/>
              </a:spcBef>
              <a:buFont typeface="+mj-lt"/>
              <a:buNone/>
            </a:pPr>
            <a:r>
              <a:rPr lang="en-US"/>
              <a:t>Content list</a:t>
            </a:r>
          </a:p>
        </p:txBody>
      </p:sp>
      <p:sp>
        <p:nvSpPr>
          <p:cNvPr id="11" name="Text Placeholder 8"/>
          <p:cNvSpPr>
            <a:spLocks noGrp="1"/>
          </p:cNvSpPr>
          <p:nvPr>
            <p:ph type="body" sz="quarter" idx="15" hasCustomPrompt="1"/>
          </p:nvPr>
        </p:nvSpPr>
        <p:spPr>
          <a:xfrm>
            <a:off x="234000" y="986400"/>
            <a:ext cx="833041" cy="3459831"/>
          </a:xfrm>
        </p:spPr>
        <p:txBody>
          <a:bodyPr lIns="0" tIns="0" rIns="0" bIns="0">
            <a:noAutofit/>
          </a:bodyPr>
          <a:lstStyle>
            <a:lvl1pPr marL="0" indent="0">
              <a:lnSpc>
                <a:spcPts val="4500"/>
              </a:lnSpc>
              <a:spcBef>
                <a:spcPts val="0"/>
              </a:spcBef>
              <a:buNone/>
              <a:defRPr lang="en-US" sz="4500" b="1" kern="1200" cap="all" baseline="0" dirty="0" smtClean="0">
                <a:solidFill>
                  <a:schemeClr val="tx1"/>
                </a:solidFill>
                <a:latin typeface="+mn-lt"/>
                <a:ea typeface="+mn-ea"/>
                <a:cs typeface="+mn-cs"/>
              </a:defRPr>
            </a:lvl1pPr>
          </a:lstStyle>
          <a:p>
            <a:pPr marL="0" lvl="0" indent="0" algn="l" defTabSz="914400" rtl="0" eaLnBrk="1" latinLnBrk="0" hangingPunct="1">
              <a:spcBef>
                <a:spcPct val="20000"/>
              </a:spcBef>
              <a:buFont typeface="+mj-lt"/>
              <a:buNone/>
            </a:pPr>
            <a:r>
              <a:rPr lang="en-US"/>
              <a:t>01</a:t>
            </a:r>
          </a:p>
          <a:p>
            <a:pPr marL="0" lvl="0" indent="0" algn="l" defTabSz="914400" rtl="0" eaLnBrk="1" latinLnBrk="0" hangingPunct="1">
              <a:spcBef>
                <a:spcPct val="20000"/>
              </a:spcBef>
              <a:buFont typeface="+mj-lt"/>
              <a:buNone/>
            </a:pPr>
            <a:r>
              <a:rPr lang="en-US"/>
              <a:t>02</a:t>
            </a:r>
          </a:p>
          <a:p>
            <a:pPr marL="0" lvl="0" indent="0" algn="l" defTabSz="914400" rtl="0" eaLnBrk="1" latinLnBrk="0" hangingPunct="1">
              <a:spcBef>
                <a:spcPct val="20000"/>
              </a:spcBef>
              <a:buFont typeface="+mj-lt"/>
              <a:buNone/>
            </a:pPr>
            <a:r>
              <a:rPr lang="en-US"/>
              <a:t>03</a:t>
            </a:r>
          </a:p>
          <a:p>
            <a:pPr marL="0" lvl="0" indent="0" algn="l" defTabSz="914400" rtl="0" eaLnBrk="1" latinLnBrk="0" hangingPunct="1">
              <a:spcBef>
                <a:spcPct val="20000"/>
              </a:spcBef>
              <a:buFont typeface="+mj-lt"/>
              <a:buNone/>
            </a:pPr>
            <a:r>
              <a:rPr lang="en-US"/>
              <a:t>04</a:t>
            </a:r>
          </a:p>
        </p:txBody>
      </p:sp>
      <p:sp>
        <p:nvSpPr>
          <p:cNvPr id="13" name="Title 1"/>
          <p:cNvSpPr>
            <a:spLocks noGrp="1"/>
          </p:cNvSpPr>
          <p:nvPr>
            <p:ph type="title" hasCustomPrompt="1"/>
          </p:nvPr>
        </p:nvSpPr>
        <p:spPr>
          <a:xfrm>
            <a:off x="234000" y="286975"/>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0" y="288000"/>
            <a:ext cx="892800" cy="474324"/>
          </a:xfrm>
          <a:prstGeom prst="rect">
            <a:avLst/>
          </a:prstGeom>
        </p:spPr>
      </p:pic>
    </p:spTree>
    <p:extLst>
      <p:ext uri="{BB962C8B-B14F-4D97-AF65-F5344CB8AC3E}">
        <p14:creationId xmlns:p14="http://schemas.microsoft.com/office/powerpoint/2010/main" val="616068357"/>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2C159E-F13C-4A85-9A41-E7669D3E0D70}" type="slidenum">
              <a:rPr lang="en-GB" smtClean="0"/>
              <a:t>‹#›</a:t>
            </a:fld>
            <a:endParaRPr lang="en-GB"/>
          </a:p>
        </p:txBody>
      </p:sp>
      <p:sp>
        <p:nvSpPr>
          <p:cNvPr id="7" name="Text Placeholder 6"/>
          <p:cNvSpPr>
            <a:spLocks noGrp="1"/>
          </p:cNvSpPr>
          <p:nvPr>
            <p:ph type="body" sz="quarter" idx="13"/>
          </p:nvPr>
        </p:nvSpPr>
        <p:spPr>
          <a:xfrm>
            <a:off x="234000" y="986399"/>
            <a:ext cx="8441688" cy="3601475"/>
          </a:xfrm>
        </p:spPr>
        <p:txBody>
          <a:bodyPr>
            <a:normAutofit/>
          </a:bodyPr>
          <a:lstStyle>
            <a:lvl1pPr marL="0" indent="0">
              <a:lnSpc>
                <a:spcPts val="3600"/>
              </a:lnSpc>
              <a:spcBef>
                <a:spcPts val="0"/>
              </a:spcBef>
              <a:buNone/>
              <a:defRPr sz="3600" b="1">
                <a:solidFill>
                  <a:schemeClr val="accent2"/>
                </a:solidFill>
              </a:defRPr>
            </a:lvl1pPr>
            <a:lvl2pPr marL="0" indent="0">
              <a:lnSpc>
                <a:spcPts val="3600"/>
              </a:lnSpc>
              <a:spcBef>
                <a:spcPts val="0"/>
              </a:spcBef>
              <a:buNone/>
              <a:defRPr sz="3600"/>
            </a:lvl2pPr>
            <a:lvl3pPr marL="0" indent="0">
              <a:lnSpc>
                <a:spcPts val="3600"/>
              </a:lnSpc>
              <a:spcBef>
                <a:spcPts val="0"/>
              </a:spcBef>
              <a:buNone/>
              <a:defRPr sz="3600"/>
            </a:lvl3pPr>
            <a:lvl4pPr marL="0" indent="0">
              <a:lnSpc>
                <a:spcPts val="3600"/>
              </a:lnSpc>
              <a:spcBef>
                <a:spcPts val="0"/>
              </a:spcBef>
              <a:buNone/>
              <a:defRPr sz="3600"/>
            </a:lvl4pPr>
            <a:lvl5pPr marL="0" indent="0">
              <a:lnSpc>
                <a:spcPts val="3600"/>
              </a:lnSpc>
              <a:spcBef>
                <a:spcPts val="0"/>
              </a:spcBef>
              <a:buNone/>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hasCustomPrompt="1"/>
          </p:nvPr>
        </p:nvSpPr>
        <p:spPr>
          <a:xfrm>
            <a:off x="234000" y="280842"/>
            <a:ext cx="8437563" cy="699425"/>
          </a:xfrm>
        </p:spPr>
        <p:txBody>
          <a:bodyPr lIns="0" tIns="0" rIns="0" bIns="0" anchor="t" anchorCtr="0">
            <a:normAutofit/>
          </a:bodyPr>
          <a:lstStyle>
            <a:lvl1pPr algn="l">
              <a:lnSpc>
                <a:spcPts val="2000"/>
              </a:lnSpc>
              <a:spcBef>
                <a:spcPts val="0"/>
              </a:spcBef>
              <a:defRPr sz="2000" b="1" cap="all" baseline="0"/>
            </a:lvl1pPr>
          </a:lstStyle>
          <a:p>
            <a:r>
              <a:rPr lang="en-US"/>
              <a:t>SLIDE TITLE</a:t>
            </a:r>
            <a:endParaRPr lang="en-GB"/>
          </a:p>
        </p:txBody>
      </p:sp>
      <p:sp>
        <p:nvSpPr>
          <p:cNvPr id="2" name="Footer Placeholder 1"/>
          <p:cNvSpPr>
            <a:spLocks noGrp="1"/>
          </p:cNvSpPr>
          <p:nvPr>
            <p:ph type="ftr" sz="quarter" idx="14"/>
          </p:nvPr>
        </p:nvSpPr>
        <p:spPr/>
        <p:txBody>
          <a:bodyPr/>
          <a:lstStyle/>
          <a:p>
            <a:r>
              <a:rPr lang="en-GB"/>
              <a:t>Education &amp; Training Foundation</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200" y="288000"/>
            <a:ext cx="892800" cy="474324"/>
          </a:xfrm>
          <a:prstGeom prst="rect">
            <a:avLst/>
          </a:prstGeom>
        </p:spPr>
      </p:pic>
    </p:spTree>
    <p:extLst>
      <p:ext uri="{BB962C8B-B14F-4D97-AF65-F5344CB8AC3E}">
        <p14:creationId xmlns:p14="http://schemas.microsoft.com/office/powerpoint/2010/main" val="3879444156"/>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7280" y="1455480"/>
            <a:ext cx="6408720" cy="1602360"/>
          </a:xfrm>
          <a:solidFill>
            <a:schemeClr val="bg1"/>
          </a:solidFill>
        </p:spPr>
        <p:txBody>
          <a:bodyPr lIns="108000" tIns="144000" rIns="0" bIns="0">
            <a:noAutofit/>
          </a:bodyPr>
          <a:lstStyle>
            <a:lvl1pPr algn="l">
              <a:lnSpc>
                <a:spcPts val="9000"/>
              </a:lnSpc>
              <a:defRPr sz="9000" b="1" cap="all" baseline="0">
                <a:solidFill>
                  <a:schemeClr val="tx1"/>
                </a:solidFill>
              </a:defRPr>
            </a:lvl1pPr>
          </a:lstStyle>
          <a:p>
            <a:r>
              <a:rPr lang="en-US"/>
              <a:t>01</a:t>
            </a:r>
            <a:endParaRPr lang="en-GB"/>
          </a:p>
        </p:txBody>
      </p:sp>
      <p:sp>
        <p:nvSpPr>
          <p:cNvPr id="3" name="Subtitle 2"/>
          <p:cNvSpPr>
            <a:spLocks noGrp="1"/>
          </p:cNvSpPr>
          <p:nvPr>
            <p:ph type="subTitle" idx="1" hasCustomPrompt="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Title</a:t>
            </a:r>
          </a:p>
          <a:p>
            <a:r>
              <a:rPr lang="en-US"/>
              <a:t>Two lines</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2"/>
          </a:xfrm>
          <a:prstGeom prst="rect">
            <a:avLst/>
          </a:prstGeom>
        </p:spPr>
      </p:pic>
    </p:spTree>
    <p:extLst>
      <p:ext uri="{BB962C8B-B14F-4D97-AF65-F5344CB8AC3E}">
        <p14:creationId xmlns:p14="http://schemas.microsoft.com/office/powerpoint/2010/main" val="3797038658"/>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7280" y="1455480"/>
            <a:ext cx="6408720" cy="1602360"/>
          </a:xfrm>
          <a:solidFill>
            <a:schemeClr val="bg1"/>
          </a:solidFill>
        </p:spPr>
        <p:txBody>
          <a:bodyPr lIns="108000" tIns="144000" rIns="0" bIns="0">
            <a:noAutofit/>
          </a:bodyPr>
          <a:lstStyle>
            <a:lvl1pPr algn="l">
              <a:lnSpc>
                <a:spcPts val="9000"/>
              </a:lnSpc>
              <a:defRPr sz="9000" b="1" cap="all" baseline="0">
                <a:solidFill>
                  <a:schemeClr val="tx1"/>
                </a:solidFill>
              </a:defRPr>
            </a:lvl1pPr>
          </a:lstStyle>
          <a:p>
            <a:r>
              <a:rPr lang="en-US"/>
              <a:t>01</a:t>
            </a:r>
            <a:endParaRPr lang="en-GB"/>
          </a:p>
        </p:txBody>
      </p:sp>
      <p:sp>
        <p:nvSpPr>
          <p:cNvPr id="3" name="Subtitle 2"/>
          <p:cNvSpPr>
            <a:spLocks noGrp="1"/>
          </p:cNvSpPr>
          <p:nvPr>
            <p:ph type="subTitle" idx="1" hasCustomPrompt="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Title</a:t>
            </a:r>
          </a:p>
          <a:p>
            <a:r>
              <a:rPr lang="en-US"/>
              <a:t>Two lines</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1886012416"/>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7280" y="1455480"/>
            <a:ext cx="6408720" cy="1602360"/>
          </a:xfrm>
          <a:solidFill>
            <a:schemeClr val="bg1"/>
          </a:solidFill>
        </p:spPr>
        <p:txBody>
          <a:bodyPr lIns="108000" tIns="144000" rIns="0" bIns="0">
            <a:noAutofit/>
          </a:bodyPr>
          <a:lstStyle>
            <a:lvl1pPr algn="l">
              <a:lnSpc>
                <a:spcPts val="9000"/>
              </a:lnSpc>
              <a:defRPr sz="9000" b="1" cap="all" baseline="0">
                <a:solidFill>
                  <a:schemeClr val="tx1"/>
                </a:solidFill>
              </a:defRPr>
            </a:lvl1pPr>
          </a:lstStyle>
          <a:p>
            <a:r>
              <a:rPr lang="en-US"/>
              <a:t>01</a:t>
            </a:r>
            <a:endParaRPr lang="en-GB"/>
          </a:p>
        </p:txBody>
      </p:sp>
      <p:sp>
        <p:nvSpPr>
          <p:cNvPr id="3" name="Subtitle 2"/>
          <p:cNvSpPr>
            <a:spLocks noGrp="1"/>
          </p:cNvSpPr>
          <p:nvPr>
            <p:ph type="subTitle" idx="1" hasCustomPrompt="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Title</a:t>
            </a:r>
          </a:p>
          <a:p>
            <a:r>
              <a:rPr lang="en-US"/>
              <a:t>Two lines</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1"/>
          </a:xfrm>
          <a:prstGeom prst="rect">
            <a:avLst/>
          </a:prstGeom>
        </p:spPr>
      </p:pic>
    </p:spTree>
    <p:extLst>
      <p:ext uri="{BB962C8B-B14F-4D97-AF65-F5344CB8AC3E}">
        <p14:creationId xmlns:p14="http://schemas.microsoft.com/office/powerpoint/2010/main" val="1413385268"/>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7280" y="1455480"/>
            <a:ext cx="6408720" cy="1602360"/>
          </a:xfrm>
          <a:solidFill>
            <a:schemeClr val="bg1"/>
          </a:solidFill>
        </p:spPr>
        <p:txBody>
          <a:bodyPr lIns="108000" tIns="144000" rIns="0" bIns="0">
            <a:noAutofit/>
          </a:bodyPr>
          <a:lstStyle>
            <a:lvl1pPr algn="l">
              <a:lnSpc>
                <a:spcPts val="9000"/>
              </a:lnSpc>
              <a:defRPr sz="9000" b="1" cap="all" baseline="0">
                <a:solidFill>
                  <a:schemeClr val="tx1"/>
                </a:solidFill>
              </a:defRPr>
            </a:lvl1pPr>
          </a:lstStyle>
          <a:p>
            <a:r>
              <a:rPr lang="en-US"/>
              <a:t>01</a:t>
            </a:r>
            <a:endParaRPr lang="en-GB"/>
          </a:p>
        </p:txBody>
      </p:sp>
      <p:sp>
        <p:nvSpPr>
          <p:cNvPr id="3" name="Subtitle 2"/>
          <p:cNvSpPr>
            <a:spLocks noGrp="1"/>
          </p:cNvSpPr>
          <p:nvPr>
            <p:ph type="subTitle" idx="1" hasCustomPrompt="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Title</a:t>
            </a:r>
          </a:p>
          <a:p>
            <a:r>
              <a:rPr lang="en-US"/>
              <a:t>Two lines</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4200867186"/>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47280" y="1455480"/>
            <a:ext cx="6408720" cy="1602360"/>
          </a:xfrm>
          <a:solidFill>
            <a:schemeClr val="bg1"/>
          </a:solidFill>
        </p:spPr>
        <p:txBody>
          <a:bodyPr lIns="108000" tIns="144000" rIns="0" bIns="0">
            <a:noAutofit/>
          </a:bodyPr>
          <a:lstStyle>
            <a:lvl1pPr algn="l">
              <a:lnSpc>
                <a:spcPts val="9000"/>
              </a:lnSpc>
              <a:defRPr sz="9000" b="1" cap="all" baseline="0">
                <a:solidFill>
                  <a:schemeClr val="tx1"/>
                </a:solidFill>
              </a:defRPr>
            </a:lvl1pPr>
          </a:lstStyle>
          <a:p>
            <a:r>
              <a:rPr lang="en-US"/>
              <a:t>01</a:t>
            </a:r>
            <a:endParaRPr lang="en-GB"/>
          </a:p>
        </p:txBody>
      </p:sp>
      <p:sp>
        <p:nvSpPr>
          <p:cNvPr id="3" name="Subtitle 2"/>
          <p:cNvSpPr>
            <a:spLocks noGrp="1"/>
          </p:cNvSpPr>
          <p:nvPr>
            <p:ph type="subTitle" idx="1" hasCustomPrompt="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title</a:t>
            </a:r>
          </a:p>
          <a:p>
            <a:r>
              <a:rPr lang="en-US"/>
              <a:t>Two lines</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1935999226"/>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94" y="205979"/>
            <a:ext cx="8423593" cy="857250"/>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2094" y="1200151"/>
            <a:ext cx="8423593"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234000" y="4767263"/>
            <a:ext cx="7686376"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a:t>Education &amp; Training Foundation</a:t>
            </a:r>
          </a:p>
        </p:txBody>
      </p:sp>
      <p:sp>
        <p:nvSpPr>
          <p:cNvPr id="6" name="Slide Number Placeholder 5"/>
          <p:cNvSpPr>
            <a:spLocks noGrp="1"/>
          </p:cNvSpPr>
          <p:nvPr>
            <p:ph type="sldNum" sz="quarter" idx="4"/>
          </p:nvPr>
        </p:nvSpPr>
        <p:spPr>
          <a:xfrm>
            <a:off x="7956376" y="4767263"/>
            <a:ext cx="909464"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660" r:id="rId1"/>
    <p:sldLayoutId id="2147483675" r:id="rId2"/>
    <p:sldLayoutId id="2147483650" r:id="rId3"/>
    <p:sldLayoutId id="2147483661" r:id="rId4"/>
    <p:sldLayoutId id="2147483662" r:id="rId5"/>
    <p:sldLayoutId id="2147483673" r:id="rId6"/>
    <p:sldLayoutId id="2147483674" r:id="rId7"/>
    <p:sldLayoutId id="2147483672" r:id="rId8"/>
    <p:sldLayoutId id="2147483663" r:id="rId9"/>
    <p:sldLayoutId id="2147483664" r:id="rId10"/>
    <p:sldLayoutId id="2147483676" r:id="rId11"/>
    <p:sldLayoutId id="2147483677" r:id="rId12"/>
    <p:sldLayoutId id="2147483678" r:id="rId13"/>
    <p:sldLayoutId id="2147483679" r:id="rId14"/>
    <p:sldLayoutId id="2147483680" r:id="rId15"/>
    <p:sldLayoutId id="2147483665" r:id="rId16"/>
    <p:sldLayoutId id="2147483667" r:id="rId17"/>
    <p:sldLayoutId id="2147483668" r:id="rId18"/>
    <p:sldLayoutId id="2147483666" r:id="rId19"/>
    <p:sldLayoutId id="2147483671" r:id="rId20"/>
    <p:sldLayoutId id="2147483669" r:id="rId21"/>
    <p:sldLayoutId id="2147483670" r:id="rId22"/>
    <p:sldLayoutId id="2147483698" r:id="rId23"/>
    <p:sldLayoutId id="2147483699" r:id="rId24"/>
  </p:sldLayoutIdLst>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hf hdr="0" dt="0"/>
  <p:txStyles>
    <p:titleStyle>
      <a:lvl1pPr algn="l" defTabSz="914400" rtl="0" eaLnBrk="1" latinLnBrk="0" hangingPunct="1">
        <a:spcBef>
          <a:spcPct val="0"/>
        </a:spcBef>
        <a:buNone/>
        <a:defRPr sz="4400"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ssets.publishing.service.gov.uk/government/uploads/system/uploads/attachment_data/file/738922/Essential_digital_skills_framework.pdf"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et-foundation.co.uk/research/workforce-capability-to-deliver-the-digital-entitlement/" TargetMode="External"/><Relationship Id="rId5" Type="http://schemas.openxmlformats.org/officeDocument/2006/relationships/hyperlink" Target="https://assets.publishing.service.gov.uk/government/uploads/system/uploads/attachment_data/file/796596/National_standards_for_essential_digital_skills.pdf"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https://www.youtube.com/embed/J5Yh9lre3hY?feature=oembed" TargetMode="Externa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r7jJOYiHmzI" TargetMode="External"/><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9.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hyperlink" Target="https://enhance.etfoundation.co.uk/resourcebank/"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hyperlink" Target="https://enhance.etfoundation.co.uk/resourcebank" TargetMode="Externa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www.enhance.etfoundation.co.uk/eds" TargetMode="External"/><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hyperlink" Target="https://qrgo.page.link/K8kc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jpg"/><Relationship Id="rId2" Type="http://schemas.openxmlformats.org/officeDocument/2006/relationships/hyperlink" Target="https://www.et-foundation.co.uk/edtech" TargetMode="Externa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hyperlink" Target="https://www.et-foundation.co.uk/news/new-series-of-free-webinars-to-support-online-learning/" TargetMode="Externa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hyperlink" Target="mailto:vikki.liogier@etfoundation.co.uk" TargetMode="Externa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8" Type="http://schemas.openxmlformats.org/officeDocument/2006/relationships/hyperlink" Target="https://www.pexels.com/photo/ball-shaped-bright-bulb-burnt-296323/" TargetMode="External"/><Relationship Id="rId13" Type="http://schemas.openxmlformats.org/officeDocument/2006/relationships/hyperlink" Target="https://www.pexels.com/photo/light-glass-lamp-idea-2396/" TargetMode="External"/><Relationship Id="rId3" Type="http://schemas.openxmlformats.org/officeDocument/2006/relationships/image" Target="../media/image71.jpeg"/><Relationship Id="rId7" Type="http://schemas.openxmlformats.org/officeDocument/2006/relationships/hyperlink" Target="https://www.pexels.com/photo/bright-buildings-clear-close-up-425183/" TargetMode="External"/><Relationship Id="rId12" Type="http://schemas.openxmlformats.org/officeDocument/2006/relationships/hyperlink" Target="https://www.pexels.com/photo/2-pendant-lamps-turned-on-159108/"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www.pexels.com/photo/bright-bulb-close-up-electricity-383673/" TargetMode="External"/><Relationship Id="rId11" Type="http://schemas.openxmlformats.org/officeDocument/2006/relationships/hyperlink" Target="https://www.pexels.com/photo/arrows-close-up-dark-energy-394377/" TargetMode="External"/><Relationship Id="rId5" Type="http://schemas.openxmlformats.org/officeDocument/2006/relationships/hyperlink" Target="https://www.pexels.com/photo/black-metal-framed-pendant-lamp-turned-on-973510/" TargetMode="External"/><Relationship Id="rId10" Type="http://schemas.openxmlformats.org/officeDocument/2006/relationships/hyperlink" Target="https://www.pexels.com/photo/photo-of-two-turned-on-bulbs-799611/" TargetMode="External"/><Relationship Id="rId4" Type="http://schemas.openxmlformats.org/officeDocument/2006/relationships/hyperlink" Target="https://www.pexels.com/" TargetMode="External"/><Relationship Id="rId9" Type="http://schemas.openxmlformats.org/officeDocument/2006/relationships/hyperlink" Target="https://www.pexels.com/photo/blur-design-drink-electricity-420315/" TargetMode="External"/></Relationships>
</file>

<file path=ppt/slides/_rels/slide4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hyperlink" Target="https://www.lloydsbank.com/assets/media/pdfs/banking_with_us/whats-happening/LB-Consumer-Digital-Index-2019-Report.pdf" TargetMode="External"/></Relationships>
</file>

<file path=ppt/slides/_rels/slide4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hyperlink" Target="https://www.lloydsbank.com/assets/media/pdfs/banking_with_us/whats-happening/LB-Consumer-Digital-Index-2019-Report.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slide" Target="slide44.xml"/><Relationship Id="rId4" Type="http://schemas.openxmlformats.org/officeDocument/2006/relationships/slide" Target="slide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1" name="Subtitle 50"/>
          <p:cNvSpPr>
            <a:spLocks noGrp="1"/>
          </p:cNvSpPr>
          <p:nvPr>
            <p:ph type="subTitle" idx="1"/>
          </p:nvPr>
        </p:nvSpPr>
        <p:spPr>
          <a:xfrm>
            <a:off x="3481330" y="3618000"/>
            <a:ext cx="5374670" cy="1242000"/>
          </a:xfrm>
        </p:spPr>
        <p:txBody>
          <a:bodyPr/>
          <a:lstStyle/>
          <a:p>
            <a:r>
              <a:rPr lang="en-GB" dirty="0"/>
              <a:t>Vikki liogier</a:t>
            </a:r>
            <a:endParaRPr lang="en-GB" cap="none" dirty="0"/>
          </a:p>
          <a:p>
            <a:endParaRPr lang="en-GB" dirty="0"/>
          </a:p>
          <a:p>
            <a:endParaRPr lang="en-GB" dirty="0"/>
          </a:p>
          <a:p>
            <a:endParaRPr lang="en-GB" dirty="0"/>
          </a:p>
        </p:txBody>
      </p:sp>
      <p:sp>
        <p:nvSpPr>
          <p:cNvPr id="56" name="Text Placeholder 55"/>
          <p:cNvSpPr>
            <a:spLocks noGrp="1"/>
          </p:cNvSpPr>
          <p:nvPr>
            <p:ph type="body" sz="quarter" idx="14"/>
          </p:nvPr>
        </p:nvSpPr>
        <p:spPr>
          <a:xfrm>
            <a:off x="7158164" y="3858593"/>
            <a:ext cx="2505617" cy="612731"/>
          </a:xfrm>
        </p:spPr>
        <p:txBody>
          <a:bodyPr vert="horz" lIns="108000" tIns="45720" rIns="91440" bIns="45720" rtlCol="0" anchor="t">
            <a:noAutofit/>
          </a:bodyPr>
          <a:lstStyle/>
          <a:p>
            <a:pPr>
              <a:lnSpc>
                <a:spcPct val="100000"/>
              </a:lnSpc>
              <a:spcAft>
                <a:spcPts val="100"/>
              </a:spcAft>
            </a:pPr>
            <a:r>
              <a:rPr lang="en-GB" sz="1600" b="1" cap="none" dirty="0">
                <a:cs typeface="Calibri"/>
              </a:rPr>
              <a:t>#</a:t>
            </a:r>
            <a:r>
              <a:rPr lang="en-GB" sz="1600" b="1" cap="none" dirty="0" err="1">
                <a:cs typeface="Calibri"/>
              </a:rPr>
              <a:t>EnhanceEDS</a:t>
            </a:r>
            <a:endParaRPr lang="en-GB" sz="1600" b="1" cap="none" dirty="0">
              <a:cs typeface="Calibri"/>
            </a:endParaRPr>
          </a:p>
        </p:txBody>
      </p:sp>
      <p:sp>
        <p:nvSpPr>
          <p:cNvPr id="1057" name="Text Placeholder 1056"/>
          <p:cNvSpPr>
            <a:spLocks noGrp="1"/>
          </p:cNvSpPr>
          <p:nvPr>
            <p:ph type="body" sz="quarter" idx="15"/>
          </p:nvPr>
        </p:nvSpPr>
        <p:spPr>
          <a:xfrm>
            <a:off x="3481330" y="4301606"/>
            <a:ext cx="4805486" cy="504056"/>
          </a:xfrm>
        </p:spPr>
        <p:txBody>
          <a:bodyPr/>
          <a:lstStyle/>
          <a:p>
            <a:r>
              <a:rPr lang="en-GB" dirty="0"/>
              <a:t>BLC</a:t>
            </a:r>
          </a:p>
          <a:p>
            <a:r>
              <a:rPr lang="en-GB" dirty="0"/>
              <a:t>27 March 2020</a:t>
            </a:r>
          </a:p>
        </p:txBody>
      </p:sp>
      <p:sp>
        <p:nvSpPr>
          <p:cNvPr id="2" name="TextBox 1">
            <a:extLst>
              <a:ext uri="{FF2B5EF4-FFF2-40B4-BE49-F238E27FC236}">
                <a16:creationId xmlns:a16="http://schemas.microsoft.com/office/drawing/2014/main" id="{8622AB53-C6FE-4F4C-88D9-D11ED67ACD74}"/>
              </a:ext>
            </a:extLst>
          </p:cNvPr>
          <p:cNvSpPr txBox="1"/>
          <p:nvPr/>
        </p:nvSpPr>
        <p:spPr>
          <a:xfrm>
            <a:off x="3600634" y="3912583"/>
            <a:ext cx="2122430" cy="207749"/>
          </a:xfrm>
          <a:prstGeom prst="rect">
            <a:avLst/>
          </a:prstGeom>
          <a:noFill/>
        </p:spPr>
        <p:txBody>
          <a:bodyPr wrap="square" lIns="0" tIns="0" rIns="0" bIns="0" rtlCol="0">
            <a:spAutoFit/>
          </a:bodyPr>
          <a:lstStyle/>
          <a:p>
            <a:r>
              <a:rPr lang="en-GB" sz="1350" dirty="0">
                <a:solidFill>
                  <a:schemeClr val="bg1"/>
                </a:solidFill>
              </a:rPr>
              <a:t>@</a:t>
            </a:r>
            <a:r>
              <a:rPr lang="en-GB" sz="1350" dirty="0" err="1">
                <a:solidFill>
                  <a:schemeClr val="bg1"/>
                </a:solidFill>
              </a:rPr>
              <a:t>vikkiliogier</a:t>
            </a:r>
            <a:endParaRPr lang="en-GB" sz="1350" dirty="0">
              <a:solidFill>
                <a:schemeClr val="bg1"/>
              </a:solidFill>
            </a:endParaRPr>
          </a:p>
        </p:txBody>
      </p:sp>
      <p:sp>
        <p:nvSpPr>
          <p:cNvPr id="17" name="Title 16"/>
          <p:cNvSpPr>
            <a:spLocks noGrp="1"/>
          </p:cNvSpPr>
          <p:nvPr>
            <p:ph type="ctrTitle"/>
          </p:nvPr>
        </p:nvSpPr>
        <p:spPr>
          <a:xfrm>
            <a:off x="3481330" y="1767725"/>
            <a:ext cx="5374670" cy="1695475"/>
          </a:xfrm>
        </p:spPr>
        <p:txBody>
          <a:bodyPr>
            <a:normAutofit fontScale="90000"/>
          </a:bodyPr>
          <a:lstStyle/>
          <a:p>
            <a:r>
              <a:rPr lang="en-GB" sz="4000" cap="none" dirty="0">
                <a:solidFill>
                  <a:schemeClr val="tx1"/>
                </a:solidFill>
              </a:rPr>
              <a:t>Essential Digital Skills Workforce Programme </a:t>
            </a:r>
            <a:endParaRPr lang="en-GB" sz="4000" i="1" cap="none" dirty="0">
              <a:solidFill>
                <a:schemeClr val="tx1"/>
              </a:solidFill>
              <a:latin typeface="+mn-lt"/>
            </a:endParaRPr>
          </a:p>
        </p:txBody>
      </p:sp>
      <p:pic>
        <p:nvPicPr>
          <p:cNvPr id="4" name="Picture 3" descr="Logo ETF&#10;">
            <a:extLst>
              <a:ext uri="{FF2B5EF4-FFF2-40B4-BE49-F238E27FC236}">
                <a16:creationId xmlns:a16="http://schemas.microsoft.com/office/drawing/2014/main" id="{1318B30F-202A-44B9-9215-AB1DADB38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0329" y="267075"/>
            <a:ext cx="2145671" cy="1139947"/>
          </a:xfrm>
          <a:prstGeom prst="rect">
            <a:avLst/>
          </a:prstGeom>
          <a:solidFill>
            <a:schemeClr val="accent3"/>
          </a:solidFill>
        </p:spPr>
      </p:pic>
    </p:spTree>
    <p:extLst>
      <p:ext uri="{BB962C8B-B14F-4D97-AF65-F5344CB8AC3E}">
        <p14:creationId xmlns:p14="http://schemas.microsoft.com/office/powerpoint/2010/main" val="3181713309"/>
      </p:ext>
    </p:extLst>
  </p:cSld>
  <p:clrMapOvr>
    <a:masterClrMapping/>
  </p:clrMapOvr>
  <p:transition spd="slow" advTm="54626">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C657E5DA-5772-47FA-8667-FB9B17C5237C}"/>
              </a:ext>
            </a:extLst>
          </p:cNvPr>
          <p:cNvSpPr>
            <a:spLocks noGrp="1"/>
          </p:cNvSpPr>
          <p:nvPr>
            <p:ph type="sldNum" sz="quarter" idx="12"/>
          </p:nvPr>
        </p:nvSpPr>
        <p:spPr/>
        <p:txBody>
          <a:bodyPr/>
          <a:lstStyle/>
          <a:p>
            <a:fld id="{DA2C159E-F13C-4A85-9A41-E7669D3E0D70}" type="slidenum">
              <a:rPr lang="en-GB" smtClean="0"/>
              <a:t>10</a:t>
            </a:fld>
            <a:endParaRPr lang="en-GB"/>
          </a:p>
        </p:txBody>
      </p:sp>
      <p:sp>
        <p:nvSpPr>
          <p:cNvPr id="5" name="Footer Placeholder 4" hidden="1">
            <a:extLst>
              <a:ext uri="{FF2B5EF4-FFF2-40B4-BE49-F238E27FC236}">
                <a16:creationId xmlns:a16="http://schemas.microsoft.com/office/drawing/2014/main" id="{993776B9-D794-472E-9A7E-9940748C084B}"/>
              </a:ext>
            </a:extLst>
          </p:cNvPr>
          <p:cNvSpPr>
            <a:spLocks noGrp="1"/>
          </p:cNvSpPr>
          <p:nvPr>
            <p:ph type="ftr" sz="quarter" idx="14"/>
          </p:nvPr>
        </p:nvSpPr>
        <p:spPr/>
        <p:txBody>
          <a:bodyPr/>
          <a:lstStyle/>
          <a:p>
            <a:r>
              <a:rPr lang="en-GB"/>
              <a:t>Education &amp; Training Foundation</a:t>
            </a:r>
          </a:p>
        </p:txBody>
      </p:sp>
      <p:pic>
        <p:nvPicPr>
          <p:cNvPr id="3" name="Picture 2" descr="From September 2020, adults aged 19+ with no or low digital skills will be entitled to take essential digital skills qualifications free of charge under the Adult Education Budget, in line with existing entitlements for English and maths. ">
            <a:extLst>
              <a:ext uri="{FF2B5EF4-FFF2-40B4-BE49-F238E27FC236}">
                <a16:creationId xmlns:a16="http://schemas.microsoft.com/office/drawing/2014/main" id="{06EAF733-D543-47FA-B50C-3E4C7EE5ECE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0" y="2510"/>
            <a:ext cx="9144000" cy="5140990"/>
          </a:xfrm>
          <a:prstGeom prst="rect">
            <a:avLst/>
          </a:prstGeom>
        </p:spPr>
      </p:pic>
      <p:pic>
        <p:nvPicPr>
          <p:cNvPr id="6" name="Picture 5" descr="Logo ETF">
            <a:extLst>
              <a:ext uri="{FF2B5EF4-FFF2-40B4-BE49-F238E27FC236}">
                <a16:creationId xmlns:a16="http://schemas.microsoft.com/office/drawing/2014/main" id="{362FC66F-6931-4BE9-B9EB-77A7BF339C34}"/>
              </a:ext>
            </a:extLst>
          </p:cNvPr>
          <p:cNvPicPr>
            <a:picLocks noChangeAspect="1"/>
          </p:cNvPicPr>
          <p:nvPr/>
        </p:nvPicPr>
        <p:blipFill rotWithShape="1">
          <a:blip r:embed="rId3"/>
          <a:srcRect l="86618" t="4465" r="2607" b="83909"/>
          <a:stretch/>
        </p:blipFill>
        <p:spPr>
          <a:xfrm>
            <a:off x="7920376" y="102393"/>
            <a:ext cx="985187" cy="597695"/>
          </a:xfrm>
          <a:prstGeom prst="rect">
            <a:avLst/>
          </a:prstGeom>
        </p:spPr>
      </p:pic>
    </p:spTree>
    <p:extLst>
      <p:ext uri="{BB962C8B-B14F-4D97-AF65-F5344CB8AC3E}">
        <p14:creationId xmlns:p14="http://schemas.microsoft.com/office/powerpoint/2010/main" val="47869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C657E5DA-5772-47FA-8667-FB9B17C5237C}"/>
              </a:ext>
            </a:extLst>
          </p:cNvPr>
          <p:cNvSpPr>
            <a:spLocks noGrp="1"/>
          </p:cNvSpPr>
          <p:nvPr>
            <p:ph type="sldNum" sz="quarter" idx="12"/>
          </p:nvPr>
        </p:nvSpPr>
        <p:spPr/>
        <p:txBody>
          <a:bodyPr/>
          <a:lstStyle/>
          <a:p>
            <a:fld id="{DA2C159E-F13C-4A85-9A41-E7669D3E0D70}" type="slidenum">
              <a:rPr lang="en-GB" smtClean="0"/>
              <a:t>11</a:t>
            </a:fld>
            <a:endParaRPr lang="en-GB"/>
          </a:p>
        </p:txBody>
      </p:sp>
      <p:sp>
        <p:nvSpPr>
          <p:cNvPr id="4" name="Title 3" hidden="1">
            <a:extLst>
              <a:ext uri="{FF2B5EF4-FFF2-40B4-BE49-F238E27FC236}">
                <a16:creationId xmlns:a16="http://schemas.microsoft.com/office/drawing/2014/main" id="{B440809F-C280-4223-A2C2-5CF66011E39E}"/>
              </a:ext>
            </a:extLst>
          </p:cNvPr>
          <p:cNvSpPr>
            <a:spLocks noGrp="1"/>
          </p:cNvSpPr>
          <p:nvPr>
            <p:ph type="title"/>
          </p:nvPr>
        </p:nvSpPr>
        <p:spPr/>
        <p:txBody>
          <a:bodyPr/>
          <a:lstStyle/>
          <a:p>
            <a:endParaRPr lang="en-GB"/>
          </a:p>
        </p:txBody>
      </p:sp>
      <p:sp>
        <p:nvSpPr>
          <p:cNvPr id="5" name="Footer Placeholder 4" hidden="1">
            <a:extLst>
              <a:ext uri="{FF2B5EF4-FFF2-40B4-BE49-F238E27FC236}">
                <a16:creationId xmlns:a16="http://schemas.microsoft.com/office/drawing/2014/main" id="{993776B9-D794-472E-9A7E-9940748C084B}"/>
              </a:ext>
            </a:extLst>
          </p:cNvPr>
          <p:cNvSpPr>
            <a:spLocks noGrp="1"/>
          </p:cNvSpPr>
          <p:nvPr>
            <p:ph type="ftr" sz="quarter" idx="14"/>
          </p:nvPr>
        </p:nvSpPr>
        <p:spPr/>
        <p:txBody>
          <a:bodyPr/>
          <a:lstStyle/>
          <a:p>
            <a:r>
              <a:rPr lang="en-GB"/>
              <a:t>Education &amp; Training Foundation</a:t>
            </a:r>
          </a:p>
        </p:txBody>
      </p:sp>
      <p:pic>
        <p:nvPicPr>
          <p:cNvPr id="3" name="Picture 2" descr="New national standards for essential digital skills have been introduced replacing the basic ICT skills standards from 2006, and new qualifications are being developed to support the entitlement. ">
            <a:extLst>
              <a:ext uri="{FF2B5EF4-FFF2-40B4-BE49-F238E27FC236}">
                <a16:creationId xmlns:a16="http://schemas.microsoft.com/office/drawing/2014/main" id="{7EC8A408-74FD-4CB8-977C-E9380F6B6332}"/>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0" y="0"/>
            <a:ext cx="9144000" cy="5140990"/>
          </a:xfrm>
          <a:prstGeom prst="rect">
            <a:avLst/>
          </a:prstGeom>
        </p:spPr>
      </p:pic>
      <p:pic>
        <p:nvPicPr>
          <p:cNvPr id="6" name="Picture 5" descr="Logo ETF">
            <a:extLst>
              <a:ext uri="{FF2B5EF4-FFF2-40B4-BE49-F238E27FC236}">
                <a16:creationId xmlns:a16="http://schemas.microsoft.com/office/drawing/2014/main" id="{1C8E6E41-CB5D-491B-9954-A4E4BC5F65CC}"/>
              </a:ext>
            </a:extLst>
          </p:cNvPr>
          <p:cNvPicPr>
            <a:picLocks noChangeAspect="1"/>
          </p:cNvPicPr>
          <p:nvPr/>
        </p:nvPicPr>
        <p:blipFill rotWithShape="1">
          <a:blip r:embed="rId3"/>
          <a:srcRect l="86618" t="4465" r="2607" b="83909"/>
          <a:stretch/>
        </p:blipFill>
        <p:spPr>
          <a:xfrm>
            <a:off x="7920376" y="102393"/>
            <a:ext cx="985187" cy="597695"/>
          </a:xfrm>
          <a:prstGeom prst="rect">
            <a:avLst/>
          </a:prstGeom>
        </p:spPr>
      </p:pic>
    </p:spTree>
    <p:extLst>
      <p:ext uri="{BB962C8B-B14F-4D97-AF65-F5344CB8AC3E}">
        <p14:creationId xmlns:p14="http://schemas.microsoft.com/office/powerpoint/2010/main" val="6279919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C657E5DA-5772-47FA-8667-FB9B17C5237C}"/>
              </a:ext>
            </a:extLst>
          </p:cNvPr>
          <p:cNvSpPr>
            <a:spLocks noGrp="1"/>
          </p:cNvSpPr>
          <p:nvPr>
            <p:ph type="sldNum" sz="quarter" idx="12"/>
          </p:nvPr>
        </p:nvSpPr>
        <p:spPr/>
        <p:txBody>
          <a:bodyPr/>
          <a:lstStyle/>
          <a:p>
            <a:fld id="{DA2C159E-F13C-4A85-9A41-E7669D3E0D70}" type="slidenum">
              <a:rPr lang="en-GB" smtClean="0"/>
              <a:t>12</a:t>
            </a:fld>
            <a:endParaRPr lang="en-GB"/>
          </a:p>
        </p:txBody>
      </p:sp>
      <p:sp>
        <p:nvSpPr>
          <p:cNvPr id="4" name="Title 3" hidden="1">
            <a:extLst>
              <a:ext uri="{FF2B5EF4-FFF2-40B4-BE49-F238E27FC236}">
                <a16:creationId xmlns:a16="http://schemas.microsoft.com/office/drawing/2014/main" id="{B440809F-C280-4223-A2C2-5CF66011E39E}"/>
              </a:ext>
            </a:extLst>
          </p:cNvPr>
          <p:cNvSpPr>
            <a:spLocks noGrp="1"/>
          </p:cNvSpPr>
          <p:nvPr>
            <p:ph type="title"/>
          </p:nvPr>
        </p:nvSpPr>
        <p:spPr/>
        <p:txBody>
          <a:bodyPr/>
          <a:lstStyle/>
          <a:p>
            <a:endParaRPr lang="en-GB"/>
          </a:p>
        </p:txBody>
      </p:sp>
      <p:sp>
        <p:nvSpPr>
          <p:cNvPr id="5" name="Footer Placeholder 4" hidden="1">
            <a:extLst>
              <a:ext uri="{FF2B5EF4-FFF2-40B4-BE49-F238E27FC236}">
                <a16:creationId xmlns:a16="http://schemas.microsoft.com/office/drawing/2014/main" id="{993776B9-D794-472E-9A7E-9940748C084B}"/>
              </a:ext>
            </a:extLst>
          </p:cNvPr>
          <p:cNvSpPr>
            <a:spLocks noGrp="1"/>
          </p:cNvSpPr>
          <p:nvPr>
            <p:ph type="ftr" sz="quarter" idx="14"/>
          </p:nvPr>
        </p:nvSpPr>
        <p:spPr/>
        <p:txBody>
          <a:bodyPr/>
          <a:lstStyle/>
          <a:p>
            <a:r>
              <a:rPr lang="en-GB"/>
              <a:t>Education &amp; Training Foundation</a:t>
            </a:r>
          </a:p>
        </p:txBody>
      </p:sp>
      <p:pic>
        <p:nvPicPr>
          <p:cNvPr id="3" name="Picture 2" descr="Whereas the 2006 basic ICT skills standards assumed that users went online for specific activities">
            <a:extLst>
              <a:ext uri="{FF2B5EF4-FFF2-40B4-BE49-F238E27FC236}">
                <a16:creationId xmlns:a16="http://schemas.microsoft.com/office/drawing/2014/main" id="{43BEDD65-D8B2-4601-BC51-1CB17133CA81}"/>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0" y="0"/>
            <a:ext cx="9144000" cy="5140990"/>
          </a:xfrm>
          <a:prstGeom prst="rect">
            <a:avLst/>
          </a:prstGeom>
        </p:spPr>
      </p:pic>
      <p:pic>
        <p:nvPicPr>
          <p:cNvPr id="6" name="Picture 5" descr="Logo ETF">
            <a:extLst>
              <a:ext uri="{FF2B5EF4-FFF2-40B4-BE49-F238E27FC236}">
                <a16:creationId xmlns:a16="http://schemas.microsoft.com/office/drawing/2014/main" id="{2F4115AA-B931-4C2B-A04F-B98F8CDB74CB}"/>
              </a:ext>
            </a:extLst>
          </p:cNvPr>
          <p:cNvPicPr>
            <a:picLocks noChangeAspect="1"/>
          </p:cNvPicPr>
          <p:nvPr/>
        </p:nvPicPr>
        <p:blipFill rotWithShape="1">
          <a:blip r:embed="rId3"/>
          <a:srcRect l="86618" t="4465" r="2607" b="83909"/>
          <a:stretch/>
        </p:blipFill>
        <p:spPr>
          <a:xfrm>
            <a:off x="7920376" y="102393"/>
            <a:ext cx="985187" cy="597695"/>
          </a:xfrm>
          <a:prstGeom prst="rect">
            <a:avLst/>
          </a:prstGeom>
        </p:spPr>
      </p:pic>
    </p:spTree>
    <p:extLst>
      <p:ext uri="{BB962C8B-B14F-4D97-AF65-F5344CB8AC3E}">
        <p14:creationId xmlns:p14="http://schemas.microsoft.com/office/powerpoint/2010/main" val="75195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C4116142-2B30-40B1-B99A-6D9D26FFF054}"/>
              </a:ext>
            </a:extLst>
          </p:cNvPr>
          <p:cNvSpPr>
            <a:spLocks noGrp="1"/>
          </p:cNvSpPr>
          <p:nvPr>
            <p:ph type="sldNum" sz="quarter" idx="12"/>
          </p:nvPr>
        </p:nvSpPr>
        <p:spPr/>
        <p:txBody>
          <a:bodyPr/>
          <a:lstStyle/>
          <a:p>
            <a:fld id="{DA2C159E-F13C-4A85-9A41-E7669D3E0D70}" type="slidenum">
              <a:rPr lang="en-GB" smtClean="0"/>
              <a:t>13</a:t>
            </a:fld>
            <a:endParaRPr lang="en-GB"/>
          </a:p>
        </p:txBody>
      </p:sp>
      <p:sp>
        <p:nvSpPr>
          <p:cNvPr id="4" name="Title 3" hidden="1">
            <a:extLst>
              <a:ext uri="{FF2B5EF4-FFF2-40B4-BE49-F238E27FC236}">
                <a16:creationId xmlns:a16="http://schemas.microsoft.com/office/drawing/2014/main" id="{1E59FA63-153D-4AAC-9E31-4E1C20A4C035}"/>
              </a:ext>
            </a:extLst>
          </p:cNvPr>
          <p:cNvSpPr>
            <a:spLocks noGrp="1"/>
          </p:cNvSpPr>
          <p:nvPr>
            <p:ph type="title"/>
          </p:nvPr>
        </p:nvSpPr>
        <p:spPr/>
        <p:txBody>
          <a:bodyPr/>
          <a:lstStyle/>
          <a:p>
            <a:endParaRPr lang="en-GB"/>
          </a:p>
        </p:txBody>
      </p:sp>
      <p:sp>
        <p:nvSpPr>
          <p:cNvPr id="5" name="Footer Placeholder 4" hidden="1">
            <a:extLst>
              <a:ext uri="{FF2B5EF4-FFF2-40B4-BE49-F238E27FC236}">
                <a16:creationId xmlns:a16="http://schemas.microsoft.com/office/drawing/2014/main" id="{90E9301E-E6E6-4D7C-954B-B9B5CDEC2F77}"/>
              </a:ext>
            </a:extLst>
          </p:cNvPr>
          <p:cNvSpPr>
            <a:spLocks noGrp="1"/>
          </p:cNvSpPr>
          <p:nvPr>
            <p:ph type="ftr" sz="quarter" idx="14"/>
          </p:nvPr>
        </p:nvSpPr>
        <p:spPr/>
        <p:txBody>
          <a:bodyPr/>
          <a:lstStyle/>
          <a:p>
            <a:r>
              <a:rPr lang="en-GB"/>
              <a:t>Education &amp; Training Foundation</a:t>
            </a:r>
          </a:p>
        </p:txBody>
      </p:sp>
      <p:pic>
        <p:nvPicPr>
          <p:cNvPr id="6" name="Picture 5" descr=", the new Essential Digital Skills standards reflect the significant advances in digital technology and the way that most people now spend the majority of their time connected to the internet.">
            <a:extLst>
              <a:ext uri="{FF2B5EF4-FFF2-40B4-BE49-F238E27FC236}">
                <a16:creationId xmlns:a16="http://schemas.microsoft.com/office/drawing/2014/main" id="{622F95C2-D7C3-4565-B1E5-5153A224C826}"/>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2487466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2687F157-2447-4903-9817-06193ECA3AE5}"/>
              </a:ext>
            </a:extLst>
          </p:cNvPr>
          <p:cNvSpPr>
            <a:spLocks noGrp="1"/>
          </p:cNvSpPr>
          <p:nvPr>
            <p:ph type="sldNum" sz="quarter" idx="11"/>
          </p:nvPr>
        </p:nvSpPr>
        <p:spPr/>
        <p:txBody>
          <a:bodyPr/>
          <a:lstStyle/>
          <a:p>
            <a:fld id="{DA2C159E-F13C-4A85-9A41-E7669D3E0D70}" type="slidenum">
              <a:rPr lang="en-GB" smtClean="0"/>
              <a:pPr/>
              <a:t>14</a:t>
            </a:fld>
            <a:endParaRPr lang="en-GB"/>
          </a:p>
        </p:txBody>
      </p:sp>
      <p:sp>
        <p:nvSpPr>
          <p:cNvPr id="15" name="Rectangle 14">
            <a:extLst>
              <a:ext uri="{FF2B5EF4-FFF2-40B4-BE49-F238E27FC236}">
                <a16:creationId xmlns:a16="http://schemas.microsoft.com/office/drawing/2014/main" id="{02058EE9-7891-4E30-B76F-805B4BA1F0A0}"/>
              </a:ext>
            </a:extLst>
          </p:cNvPr>
          <p:cNvSpPr/>
          <p:nvPr/>
        </p:nvSpPr>
        <p:spPr>
          <a:xfrm>
            <a:off x="278160" y="4310583"/>
            <a:ext cx="7605132" cy="7294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14313" indent="-214313" defTabSz="685800">
              <a:buFont typeface="Arial" panose="020B0604020202020204" pitchFamily="34" charset="0"/>
              <a:buChar char="•"/>
            </a:pPr>
            <a:r>
              <a:rPr lang="en-GB" sz="1350" b="1" dirty="0">
                <a:solidFill>
                  <a:schemeClr val="tx1"/>
                </a:solidFill>
                <a:latin typeface="Calibri Light" panose="020F0302020204030204" pitchFamily="34" charset="0"/>
                <a:cs typeface="Calibri Light" panose="020F0302020204030204" pitchFamily="34" charset="0"/>
              </a:rPr>
              <a:t>Online communication (not just email)</a:t>
            </a:r>
          </a:p>
          <a:p>
            <a:pPr marL="214313" indent="-214313" defTabSz="685800">
              <a:buFont typeface="Arial" panose="020B0604020202020204" pitchFamily="34" charset="0"/>
              <a:buChar char="•"/>
            </a:pPr>
            <a:r>
              <a:rPr lang="en-GB" sz="1350" b="1" dirty="0">
                <a:solidFill>
                  <a:schemeClr val="tx1"/>
                </a:solidFill>
                <a:latin typeface="Calibri Light" panose="020F0302020204030204" pitchFamily="34" charset="0"/>
                <a:cs typeface="Calibri Light" panose="020F0302020204030204" pitchFamily="34" charset="0"/>
              </a:rPr>
              <a:t>Digital footprint </a:t>
            </a:r>
          </a:p>
          <a:p>
            <a:pPr marL="214313" indent="-214313" defTabSz="685800">
              <a:buFont typeface="Arial" panose="020B0604020202020204" pitchFamily="34" charset="0"/>
              <a:buChar char="•"/>
            </a:pPr>
            <a:r>
              <a:rPr lang="en-GB" sz="1350" b="1" dirty="0">
                <a:solidFill>
                  <a:schemeClr val="tx1"/>
                </a:solidFill>
                <a:latin typeface="Calibri Light" panose="020F0302020204030204" pitchFamily="34" charset="0"/>
                <a:cs typeface="Calibri Light" panose="020F0302020204030204" pitchFamily="34" charset="0"/>
              </a:rPr>
              <a:t>Buying securely online</a:t>
            </a:r>
          </a:p>
          <a:p>
            <a:pPr marL="214313" indent="-214313" defTabSz="685800">
              <a:buFont typeface="Arial" panose="020B0604020202020204" pitchFamily="34" charset="0"/>
              <a:buChar char="•"/>
            </a:pPr>
            <a:r>
              <a:rPr lang="en-GB" sz="1350" b="1" dirty="0">
                <a:solidFill>
                  <a:schemeClr val="tx1"/>
                </a:solidFill>
                <a:latin typeface="Calibri Light" panose="020F0302020204030204" pitchFamily="34" charset="0"/>
                <a:cs typeface="Calibri Light" panose="020F0302020204030204" pitchFamily="34" charset="0"/>
              </a:rPr>
              <a:t>Storing and accessing files from the cloud</a:t>
            </a:r>
          </a:p>
          <a:p>
            <a:pPr marL="214313" indent="-214313" defTabSz="685800">
              <a:buFont typeface="Arial" panose="020B0604020202020204" pitchFamily="34" charset="0"/>
              <a:buChar char="•"/>
            </a:pPr>
            <a:r>
              <a:rPr lang="en-GB" sz="1350" b="1" dirty="0">
                <a:solidFill>
                  <a:schemeClr val="tx1"/>
                </a:solidFill>
                <a:latin typeface="Calibri Light" panose="020F0302020204030204" pitchFamily="34" charset="0"/>
                <a:cs typeface="Calibri Light" panose="020F0302020204030204" pitchFamily="34" charset="0"/>
              </a:rPr>
              <a:t>Being responsible online</a:t>
            </a:r>
          </a:p>
          <a:p>
            <a:pPr marL="214313" indent="-214313" defTabSz="685800">
              <a:buFont typeface="Arial" panose="020B0604020202020204" pitchFamily="34" charset="0"/>
              <a:buChar char="•"/>
            </a:pPr>
            <a:r>
              <a:rPr lang="en-GB" sz="1350" b="1" dirty="0">
                <a:solidFill>
                  <a:schemeClr val="tx1"/>
                </a:solidFill>
                <a:latin typeface="Calibri Light" panose="020F0302020204030204" pitchFamily="34" charset="0"/>
                <a:cs typeface="Calibri Light" panose="020F0302020204030204" pitchFamily="34" charset="0"/>
              </a:rPr>
              <a:t>Understanding rights under data protection law</a:t>
            </a:r>
          </a:p>
        </p:txBody>
      </p:sp>
      <p:sp>
        <p:nvSpPr>
          <p:cNvPr id="7" name="Text Placeholder 3">
            <a:extLst>
              <a:ext uri="{FF2B5EF4-FFF2-40B4-BE49-F238E27FC236}">
                <a16:creationId xmlns:a16="http://schemas.microsoft.com/office/drawing/2014/main" id="{0C691D5C-D2A8-4068-A9B9-3791FF6220F0}"/>
              </a:ext>
            </a:extLst>
          </p:cNvPr>
          <p:cNvSpPr txBox="1">
            <a:spLocks/>
          </p:cNvSpPr>
          <p:nvPr/>
        </p:nvSpPr>
        <p:spPr>
          <a:xfrm>
            <a:off x="281359" y="3958935"/>
            <a:ext cx="1107237" cy="344836"/>
          </a:xfrm>
          <a:prstGeom prst="rect">
            <a:avLst/>
          </a:prstGeom>
        </p:spPr>
        <p:txBody>
          <a:bodyPr vert="horz" lIns="0" tIns="0" rIns="0" bIns="0" rtlCol="0">
            <a:noAutofit/>
          </a:bodyPr>
          <a:lstStyle>
            <a:lvl1pPr marL="0" indent="0" algn="l" defTabSz="914400" rtl="0" eaLnBrk="1" latinLnBrk="0" hangingPunct="1">
              <a:lnSpc>
                <a:spcPts val="2800"/>
              </a:lnSpc>
              <a:spcBef>
                <a:spcPts val="0"/>
              </a:spcBef>
              <a:buFont typeface="Arial" panose="020B0604020202020204" pitchFamily="34" charset="0"/>
              <a:buNone/>
              <a:defRPr sz="2700"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Arial" panose="020B0604020202020204" pitchFamily="34" charset="0"/>
              <a:buChar char="–"/>
              <a:defRPr sz="2700" kern="1200">
                <a:solidFill>
                  <a:schemeClr val="tx1"/>
                </a:solidFill>
                <a:latin typeface="+mn-lt"/>
                <a:ea typeface="+mn-ea"/>
                <a:cs typeface="+mn-cs"/>
              </a:defRPr>
            </a:lvl2pPr>
            <a:lvl3pPr marL="54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3pPr>
            <a:lvl4pPr marL="81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4pPr>
            <a:lvl5pPr marL="108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200" b="1" i="1" dirty="0"/>
              <a:t> New topics?</a:t>
            </a:r>
          </a:p>
        </p:txBody>
      </p:sp>
      <p:pic>
        <p:nvPicPr>
          <p:cNvPr id="4" name="Picture 3" descr="The new EDS standards cover five areas&#10;• Being safe and responsible online&#10;• Using devices and handling information&#10;• Creating and editing&#10;• Communicating&#10;• Transacting&#10;">
            <a:extLst>
              <a:ext uri="{FF2B5EF4-FFF2-40B4-BE49-F238E27FC236}">
                <a16:creationId xmlns:a16="http://schemas.microsoft.com/office/drawing/2014/main" id="{59641DAB-EF80-451B-B650-7616DD1813C5}"/>
              </a:ext>
            </a:extLst>
          </p:cNvPr>
          <p:cNvPicPr>
            <a:picLocks noChangeAspect="1"/>
          </p:cNvPicPr>
          <p:nvPr/>
        </p:nvPicPr>
        <p:blipFill rotWithShape="1">
          <a:blip r:embed="rId2">
            <a:extLst>
              <a:ext uri="{28A0092B-C50C-407E-A947-70E740481C1C}">
                <a14:useLocalDpi xmlns:a14="http://schemas.microsoft.com/office/drawing/2010/main" val="0"/>
              </a:ext>
            </a:extLst>
          </a:blip>
          <a:srcRect l="2595" t="3387" r="3970" b="3077"/>
          <a:stretch/>
        </p:blipFill>
        <p:spPr>
          <a:xfrm>
            <a:off x="4411919" y="528325"/>
            <a:ext cx="3429120" cy="3423928"/>
          </a:xfrm>
          <a:prstGeom prst="rect">
            <a:avLst/>
          </a:prstGeom>
        </p:spPr>
      </p:pic>
      <p:sp>
        <p:nvSpPr>
          <p:cNvPr id="19" name="Striped Right Arrow 8">
            <a:extLst>
              <a:ext uri="{FF2B5EF4-FFF2-40B4-BE49-F238E27FC236}">
                <a16:creationId xmlns:a16="http://schemas.microsoft.com/office/drawing/2014/main" id="{6CC01E57-D1BC-464F-84EF-AD4C8258BEE0}"/>
              </a:ext>
              <a:ext uri="{C183D7F6-B498-43B3-948B-1728B52AA6E4}">
                <adec:decorative xmlns:adec="http://schemas.microsoft.com/office/drawing/2017/decorative" val="1"/>
              </a:ext>
            </a:extLst>
          </p:cNvPr>
          <p:cNvSpPr/>
          <p:nvPr/>
        </p:nvSpPr>
        <p:spPr>
          <a:xfrm>
            <a:off x="3450074" y="1918714"/>
            <a:ext cx="813080" cy="577090"/>
          </a:xfrm>
          <a:prstGeom prst="striped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sp>
        <p:nvSpPr>
          <p:cNvPr id="17" name="Striped Right Arrow 7">
            <a:extLst>
              <a:ext uri="{FF2B5EF4-FFF2-40B4-BE49-F238E27FC236}">
                <a16:creationId xmlns:a16="http://schemas.microsoft.com/office/drawing/2014/main" id="{5CB6963A-F55B-47F8-B8CF-56ECAC741D36}"/>
              </a:ext>
              <a:ext uri="{C183D7F6-B498-43B3-948B-1728B52AA6E4}">
                <adec:decorative xmlns:adec="http://schemas.microsoft.com/office/drawing/2017/decorative" val="1"/>
              </a:ext>
            </a:extLst>
          </p:cNvPr>
          <p:cNvSpPr/>
          <p:nvPr/>
        </p:nvSpPr>
        <p:spPr>
          <a:xfrm>
            <a:off x="3443786" y="1183313"/>
            <a:ext cx="813080" cy="577090"/>
          </a:xfrm>
          <a:prstGeom prst="striped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sp>
        <p:nvSpPr>
          <p:cNvPr id="21" name="Striped Right Arrow 9">
            <a:extLst>
              <a:ext uri="{FF2B5EF4-FFF2-40B4-BE49-F238E27FC236}">
                <a16:creationId xmlns:a16="http://schemas.microsoft.com/office/drawing/2014/main" id="{6D9A3CCE-D2E0-4442-9DDB-0A705558E33A}"/>
              </a:ext>
              <a:ext uri="{C183D7F6-B498-43B3-948B-1728B52AA6E4}">
                <adec:decorative xmlns:adec="http://schemas.microsoft.com/office/drawing/2017/decorative" val="1"/>
              </a:ext>
            </a:extLst>
          </p:cNvPr>
          <p:cNvSpPr/>
          <p:nvPr/>
        </p:nvSpPr>
        <p:spPr>
          <a:xfrm>
            <a:off x="3443786" y="2695481"/>
            <a:ext cx="813080" cy="577090"/>
          </a:xfrm>
          <a:prstGeom prst="striped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graphicFrame>
        <p:nvGraphicFramePr>
          <p:cNvPr id="11" name="Content Placeholder 5">
            <a:extLst>
              <a:ext uri="{FF2B5EF4-FFF2-40B4-BE49-F238E27FC236}">
                <a16:creationId xmlns:a16="http://schemas.microsoft.com/office/drawing/2014/main" id="{913899F9-E1BE-4CCE-B5DA-886E1F1CF61C}"/>
              </a:ext>
            </a:extLst>
          </p:cNvPr>
          <p:cNvGraphicFramePr>
            <a:graphicFrameLocks/>
          </p:cNvGraphicFramePr>
          <p:nvPr>
            <p:extLst>
              <p:ext uri="{D42A27DB-BD31-4B8C-83A1-F6EECF244321}">
                <p14:modId xmlns:p14="http://schemas.microsoft.com/office/powerpoint/2010/main" val="2237822183"/>
              </p:ext>
            </p:extLst>
          </p:nvPr>
        </p:nvGraphicFramePr>
        <p:xfrm>
          <a:off x="281359" y="588965"/>
          <a:ext cx="3162427" cy="3417421"/>
        </p:xfrm>
        <a:graphic>
          <a:graphicData uri="http://schemas.openxmlformats.org/drawingml/2006/table">
            <a:tbl>
              <a:tblPr firstRow="1" bandRow="1">
                <a:tableStyleId>{1FECB4D8-DB02-4DC6-A0A2-4F2EBAE1DC90}</a:tableStyleId>
              </a:tblPr>
              <a:tblGrid>
                <a:gridCol w="3162427">
                  <a:extLst>
                    <a:ext uri="{9D8B030D-6E8A-4147-A177-3AD203B41FA5}">
                      <a16:colId xmlns:a16="http://schemas.microsoft.com/office/drawing/2014/main" val="4154577094"/>
                    </a:ext>
                  </a:extLst>
                </a:gridCol>
              </a:tblGrid>
              <a:tr h="265513">
                <a:tc>
                  <a:txBody>
                    <a:bodyPr/>
                    <a:lstStyle/>
                    <a:p>
                      <a:pPr algn="ctr"/>
                      <a:r>
                        <a:rPr lang="en-GB" sz="1600" dirty="0">
                          <a:solidFill>
                            <a:schemeClr val="tx1"/>
                          </a:solidFill>
                        </a:rPr>
                        <a:t>2006</a:t>
                      </a:r>
                      <a:r>
                        <a:rPr lang="en-GB" sz="1600" baseline="0" dirty="0">
                          <a:solidFill>
                            <a:schemeClr val="tx1"/>
                          </a:solidFill>
                        </a:rPr>
                        <a:t> ICT Standards</a:t>
                      </a:r>
                      <a:endParaRPr lang="en-GB" sz="1600" dirty="0">
                        <a:solidFill>
                          <a:schemeClr val="tx1"/>
                        </a:solidFill>
                      </a:endParaRPr>
                    </a:p>
                  </a:txBody>
                  <a:tcPr marL="81425" marR="81425" marT="40712" marB="40712"/>
                </a:tc>
                <a:extLst>
                  <a:ext uri="{0D108BD9-81ED-4DB2-BD59-A6C34878D82A}">
                    <a16:rowId xmlns:a16="http://schemas.microsoft.com/office/drawing/2014/main" val="2265234622"/>
                  </a:ext>
                </a:extLst>
              </a:tr>
              <a:tr h="624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Use ICT</a:t>
                      </a:r>
                      <a:r>
                        <a:rPr lang="en-GB" sz="1600" b="1" baseline="0" dirty="0"/>
                        <a:t> systems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000" baseline="0" dirty="0"/>
                        <a:t>select, interact use ICT systems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000" baseline="0" dirty="0"/>
                        <a:t>Follow safety and security practices</a:t>
                      </a:r>
                      <a:endParaRPr lang="en-GB" sz="1000" dirty="0"/>
                    </a:p>
                  </a:txBody>
                  <a:tcPr marL="81425" marR="81425" marT="40712" marB="40712"/>
                </a:tc>
                <a:extLst>
                  <a:ext uri="{0D108BD9-81ED-4DB2-BD59-A6C34878D82A}">
                    <a16:rowId xmlns:a16="http://schemas.microsoft.com/office/drawing/2014/main" val="554111431"/>
                  </a:ext>
                </a:extLst>
              </a:tr>
              <a:tr h="1348032">
                <a:tc>
                  <a:txBody>
                    <a:bodyPr/>
                    <a:lstStyle/>
                    <a:p>
                      <a:r>
                        <a:rPr lang="en-GB" sz="1600" b="1" dirty="0"/>
                        <a:t>Find &amp; exchange</a:t>
                      </a:r>
                      <a:r>
                        <a:rPr lang="en-GB" sz="1600" b="1" baseline="0" dirty="0"/>
                        <a:t> </a:t>
                      </a:r>
                      <a:r>
                        <a:rPr lang="en-GB" sz="1600" b="1" dirty="0"/>
                        <a:t>information</a:t>
                      </a:r>
                    </a:p>
                    <a:p>
                      <a:pPr marL="285750" indent="-285750">
                        <a:buFontTx/>
                        <a:buChar char="-"/>
                      </a:pPr>
                      <a:r>
                        <a:rPr lang="en-GB" sz="1000" dirty="0"/>
                        <a:t>Select</a:t>
                      </a:r>
                      <a:r>
                        <a:rPr lang="en-GB" sz="1000" baseline="0" dirty="0"/>
                        <a:t> and use appropriate sources of information </a:t>
                      </a:r>
                    </a:p>
                    <a:p>
                      <a:pPr marL="285750" indent="-285750">
                        <a:buFontTx/>
                        <a:buChar char="-"/>
                      </a:pPr>
                      <a:r>
                        <a:rPr lang="en-GB" sz="1000" baseline="0" dirty="0"/>
                        <a:t>Search for, select and develop ICT based information</a:t>
                      </a:r>
                    </a:p>
                    <a:p>
                      <a:pPr marL="285750" indent="-285750">
                        <a:buFontTx/>
                        <a:buChar char="-"/>
                      </a:pPr>
                      <a:r>
                        <a:rPr lang="en-GB" sz="1000" baseline="0" dirty="0"/>
                        <a:t>Use ICT to communicate and exchange information</a:t>
                      </a:r>
                      <a:endParaRPr lang="en-GB" sz="1000" dirty="0"/>
                    </a:p>
                  </a:txBody>
                  <a:tcPr marL="81425" marR="81425" marT="40712" marB="40712"/>
                </a:tc>
                <a:extLst>
                  <a:ext uri="{0D108BD9-81ED-4DB2-BD59-A6C34878D82A}">
                    <a16:rowId xmlns:a16="http://schemas.microsoft.com/office/drawing/2014/main" val="1604522041"/>
                  </a:ext>
                </a:extLst>
              </a:tr>
              <a:tr h="1114061">
                <a:tc>
                  <a:txBody>
                    <a:bodyPr/>
                    <a:lstStyle/>
                    <a:p>
                      <a:r>
                        <a:rPr lang="en-GB" sz="1600" b="1" dirty="0"/>
                        <a:t>Developing</a:t>
                      </a:r>
                      <a:r>
                        <a:rPr lang="en-GB" sz="1600" b="1" baseline="0" dirty="0"/>
                        <a:t> &amp; presenting info</a:t>
                      </a:r>
                    </a:p>
                    <a:p>
                      <a:pPr marL="285750" indent="-285750">
                        <a:buFontTx/>
                        <a:buChar char="-"/>
                      </a:pPr>
                      <a:r>
                        <a:rPr lang="en-GB" sz="1000" baseline="0" dirty="0"/>
                        <a:t>Enter, organise, develop and format text/ tables/ images/ numbers/ records</a:t>
                      </a:r>
                    </a:p>
                    <a:p>
                      <a:pPr marL="285750" indent="-285750">
                        <a:buFontTx/>
                        <a:buChar char="-"/>
                      </a:pPr>
                      <a:r>
                        <a:rPr lang="en-GB" sz="1000" baseline="0" dirty="0"/>
                        <a:t>Evaluate different methods of organising and presenting information</a:t>
                      </a:r>
                      <a:endParaRPr lang="en-GB" sz="1000" dirty="0"/>
                    </a:p>
                  </a:txBody>
                  <a:tcPr marL="81425" marR="81425" marT="40712" marB="40712"/>
                </a:tc>
                <a:extLst>
                  <a:ext uri="{0D108BD9-81ED-4DB2-BD59-A6C34878D82A}">
                    <a16:rowId xmlns:a16="http://schemas.microsoft.com/office/drawing/2014/main" val="2018808218"/>
                  </a:ext>
                </a:extLst>
              </a:tr>
            </a:tbl>
          </a:graphicData>
        </a:graphic>
      </p:graphicFrame>
      <p:sp>
        <p:nvSpPr>
          <p:cNvPr id="9" name="Title 1">
            <a:extLst>
              <a:ext uri="{FF2B5EF4-FFF2-40B4-BE49-F238E27FC236}">
                <a16:creationId xmlns:a16="http://schemas.microsoft.com/office/drawing/2014/main" id="{DB074ED6-580C-47BF-87DC-8FBE016CE039}"/>
              </a:ext>
            </a:extLst>
          </p:cNvPr>
          <p:cNvSpPr txBox="1">
            <a:spLocks/>
          </p:cNvSpPr>
          <p:nvPr/>
        </p:nvSpPr>
        <p:spPr>
          <a:xfrm>
            <a:off x="276495" y="184653"/>
            <a:ext cx="8437562" cy="700087"/>
          </a:xfrm>
          <a:prstGeom prst="rect">
            <a:avLst/>
          </a:prstGeom>
        </p:spPr>
        <p:txBody>
          <a:bodyPr vert="horz" lIns="0" tIns="0" rIns="0" bIns="0" rtlCol="0" anchor="t" anchorCtr="0">
            <a:normAutofit/>
          </a:bodyPr>
          <a:lstStyle>
            <a:lvl1pPr algn="l" defTabSz="914400" rtl="0" eaLnBrk="1" latinLnBrk="0" hangingPunct="1">
              <a:lnSpc>
                <a:spcPts val="2000"/>
              </a:lnSpc>
              <a:spcBef>
                <a:spcPts val="0"/>
              </a:spcBef>
              <a:buNone/>
              <a:defRPr sz="2000" b="1" kern="1200" cap="all" baseline="0">
                <a:solidFill>
                  <a:schemeClr val="tx1"/>
                </a:solidFill>
                <a:latin typeface="+mj-lt"/>
                <a:ea typeface="+mj-ea"/>
                <a:cs typeface="+mj-cs"/>
              </a:defRPr>
            </a:lvl1pPr>
          </a:lstStyle>
          <a:p>
            <a:r>
              <a:rPr lang="en-GB" dirty="0"/>
              <a:t>New national standards for EDS</a:t>
            </a:r>
          </a:p>
        </p:txBody>
      </p:sp>
    </p:spTree>
    <p:extLst>
      <p:ext uri="{BB962C8B-B14F-4D97-AF65-F5344CB8AC3E}">
        <p14:creationId xmlns:p14="http://schemas.microsoft.com/office/powerpoint/2010/main" val="2966593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3C8562-7A56-4D68-A780-F8CA3EC19644}"/>
              </a:ext>
            </a:extLst>
          </p:cNvPr>
          <p:cNvSpPr/>
          <p:nvPr/>
        </p:nvSpPr>
        <p:spPr>
          <a:xfrm>
            <a:off x="4271808" y="3313669"/>
            <a:ext cx="4572000" cy="1477328"/>
          </a:xfrm>
          <a:prstGeom prst="rect">
            <a:avLst/>
          </a:prstGeom>
        </p:spPr>
        <p:txBody>
          <a:bodyPr>
            <a:spAutoFit/>
          </a:bodyPr>
          <a:lstStyle/>
          <a:p>
            <a:pPr algn="r">
              <a:spcAft>
                <a:spcPts val="600"/>
              </a:spcAft>
            </a:pPr>
            <a:r>
              <a:rPr lang="en-GB" sz="1400" dirty="0"/>
              <a:t>• Communicating</a:t>
            </a:r>
          </a:p>
          <a:p>
            <a:pPr algn="r">
              <a:spcAft>
                <a:spcPts val="600"/>
              </a:spcAft>
            </a:pPr>
            <a:r>
              <a:rPr lang="en-GB" sz="1400" dirty="0"/>
              <a:t>• Handling information &amp; content</a:t>
            </a:r>
          </a:p>
          <a:p>
            <a:pPr algn="r">
              <a:spcAft>
                <a:spcPts val="600"/>
              </a:spcAft>
            </a:pPr>
            <a:r>
              <a:rPr lang="en-GB" sz="1400" dirty="0"/>
              <a:t>• Transacting</a:t>
            </a:r>
          </a:p>
          <a:p>
            <a:pPr algn="r">
              <a:spcAft>
                <a:spcPts val="600"/>
              </a:spcAft>
            </a:pPr>
            <a:r>
              <a:rPr lang="en-GB" sz="1400" dirty="0"/>
              <a:t>• Problem Solving</a:t>
            </a:r>
          </a:p>
          <a:p>
            <a:pPr algn="r">
              <a:spcAft>
                <a:spcPts val="600"/>
              </a:spcAft>
            </a:pPr>
            <a:r>
              <a:rPr lang="en-GB" sz="1400" dirty="0"/>
              <a:t>• Being safe and legal online</a:t>
            </a:r>
          </a:p>
        </p:txBody>
      </p:sp>
      <p:sp>
        <p:nvSpPr>
          <p:cNvPr id="7" name="Rectangle 6"/>
          <p:cNvSpPr/>
          <p:nvPr/>
        </p:nvSpPr>
        <p:spPr>
          <a:xfrm>
            <a:off x="6265177" y="2487147"/>
            <a:ext cx="2578631" cy="784830"/>
          </a:xfrm>
          <a:prstGeom prst="rect">
            <a:avLst/>
          </a:prstGeom>
        </p:spPr>
        <p:txBody>
          <a:bodyPr wrap="square">
            <a:spAutoFit/>
          </a:bodyPr>
          <a:lstStyle/>
          <a:p>
            <a:pPr algn="r">
              <a:spcAft>
                <a:spcPts val="600"/>
              </a:spcAft>
            </a:pPr>
            <a:r>
              <a:rPr lang="en-GB" sz="2000" dirty="0"/>
              <a:t>EDS categories for </a:t>
            </a:r>
          </a:p>
          <a:p>
            <a:pPr algn="r">
              <a:spcAft>
                <a:spcPts val="600"/>
              </a:spcAft>
            </a:pPr>
            <a:r>
              <a:rPr lang="en-GB" sz="2000" b="1" dirty="0"/>
              <a:t>life and work</a:t>
            </a:r>
          </a:p>
        </p:txBody>
      </p:sp>
      <p:sp>
        <p:nvSpPr>
          <p:cNvPr id="8" name="Rectangle 7">
            <a:extLst>
              <a:ext uri="{FF2B5EF4-FFF2-40B4-BE49-F238E27FC236}">
                <a16:creationId xmlns:a16="http://schemas.microsoft.com/office/drawing/2014/main" id="{431E92A8-2E47-4158-981B-0E677E4DF873}"/>
              </a:ext>
            </a:extLst>
          </p:cNvPr>
          <p:cNvSpPr/>
          <p:nvPr/>
        </p:nvSpPr>
        <p:spPr>
          <a:xfrm>
            <a:off x="7838405" y="1091167"/>
            <a:ext cx="1005403" cy="1569660"/>
          </a:xfrm>
          <a:prstGeom prst="rect">
            <a:avLst/>
          </a:prstGeom>
        </p:spPr>
        <p:txBody>
          <a:bodyPr wrap="none">
            <a:spAutoFit/>
          </a:bodyPr>
          <a:lstStyle/>
          <a:p>
            <a:r>
              <a:rPr lang="en-GB" sz="9600" dirty="0">
                <a:solidFill>
                  <a:schemeClr val="bg2">
                    <a:lumMod val="75000"/>
                  </a:schemeClr>
                </a:solidFill>
                <a:latin typeface="Arial Black" panose="020B0A04020102020204" pitchFamily="34" charset="0"/>
              </a:rPr>
              <a:t>5</a:t>
            </a:r>
          </a:p>
        </p:txBody>
      </p:sp>
      <p:pic>
        <p:nvPicPr>
          <p:cNvPr id="6" name="Picture 5" descr="EDS Framework Inforgraphic">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2595" t="3387" r="3970" b="3077"/>
          <a:stretch/>
        </p:blipFill>
        <p:spPr>
          <a:xfrm>
            <a:off x="1274061" y="150920"/>
            <a:ext cx="4971092" cy="5019815"/>
          </a:xfrm>
          <a:prstGeom prst="rect">
            <a:avLst/>
          </a:prstGeom>
        </p:spPr>
      </p:pic>
      <p:sp>
        <p:nvSpPr>
          <p:cNvPr id="4" name="Rectangle 3" descr="EDS Framework ">
            <a:extLst>
              <a:ext uri="{FF2B5EF4-FFF2-40B4-BE49-F238E27FC236}">
                <a16:creationId xmlns:a16="http://schemas.microsoft.com/office/drawing/2014/main" id="{069FB9AB-FA07-4FFE-9470-FCA32600C085}"/>
              </a:ext>
            </a:extLst>
          </p:cNvPr>
          <p:cNvSpPr/>
          <p:nvPr/>
        </p:nvSpPr>
        <p:spPr>
          <a:xfrm>
            <a:off x="0" y="0"/>
            <a:ext cx="992777" cy="5143500"/>
          </a:xfrm>
          <a:prstGeom prst="rect">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title"/>
          </p:nvPr>
        </p:nvSpPr>
        <p:spPr>
          <a:xfrm rot="16200000">
            <a:off x="-1575988" y="2174771"/>
            <a:ext cx="4769511" cy="624753"/>
          </a:xfrm>
        </p:spPr>
        <p:txBody>
          <a:bodyPr>
            <a:normAutofit/>
          </a:bodyPr>
          <a:lstStyle/>
          <a:p>
            <a:r>
              <a:rPr lang="en-GB" sz="4000" dirty="0">
                <a:solidFill>
                  <a:schemeClr val="bg1"/>
                </a:solidFill>
              </a:rPr>
              <a:t>EDS Framework </a:t>
            </a:r>
          </a:p>
        </p:txBody>
      </p:sp>
    </p:spTree>
    <p:extLst>
      <p:ext uri="{BB962C8B-B14F-4D97-AF65-F5344CB8AC3E}">
        <p14:creationId xmlns:p14="http://schemas.microsoft.com/office/powerpoint/2010/main" val="23718268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70753D88-5BF2-4EA2-9245-2442B69EBC44}"/>
              </a:ext>
            </a:extLst>
          </p:cNvPr>
          <p:cNvSpPr>
            <a:spLocks noGrp="1"/>
          </p:cNvSpPr>
          <p:nvPr>
            <p:ph type="sldNum" sz="quarter" idx="12"/>
          </p:nvPr>
        </p:nvSpPr>
        <p:spPr/>
        <p:txBody>
          <a:bodyPr/>
          <a:lstStyle/>
          <a:p>
            <a:fld id="{DA2C159E-F13C-4A85-9A41-E7669D3E0D70}" type="slidenum">
              <a:rPr lang="en-GB" smtClean="0"/>
              <a:t>16</a:t>
            </a:fld>
            <a:endParaRPr lang="en-GB"/>
          </a:p>
        </p:txBody>
      </p:sp>
      <p:sp>
        <p:nvSpPr>
          <p:cNvPr id="4" name="Title 3" hidden="1">
            <a:extLst>
              <a:ext uri="{FF2B5EF4-FFF2-40B4-BE49-F238E27FC236}">
                <a16:creationId xmlns:a16="http://schemas.microsoft.com/office/drawing/2014/main" id="{4D71C567-6C4E-4556-B4FB-5C4D816C8A15}"/>
              </a:ext>
            </a:extLst>
          </p:cNvPr>
          <p:cNvSpPr>
            <a:spLocks noGrp="1"/>
          </p:cNvSpPr>
          <p:nvPr>
            <p:ph type="title"/>
          </p:nvPr>
        </p:nvSpPr>
        <p:spPr/>
        <p:txBody>
          <a:bodyPr/>
          <a:lstStyle/>
          <a:p>
            <a:endParaRPr lang="en-GB"/>
          </a:p>
        </p:txBody>
      </p:sp>
      <p:sp>
        <p:nvSpPr>
          <p:cNvPr id="5" name="Footer Placeholder 4" hidden="1">
            <a:extLst>
              <a:ext uri="{FF2B5EF4-FFF2-40B4-BE49-F238E27FC236}">
                <a16:creationId xmlns:a16="http://schemas.microsoft.com/office/drawing/2014/main" id="{D3497659-89B4-4DEC-B8D9-5A45B80BA29F}"/>
              </a:ext>
            </a:extLst>
          </p:cNvPr>
          <p:cNvSpPr>
            <a:spLocks noGrp="1"/>
          </p:cNvSpPr>
          <p:nvPr>
            <p:ph type="ftr" sz="quarter" idx="14"/>
          </p:nvPr>
        </p:nvSpPr>
        <p:spPr/>
        <p:txBody>
          <a:bodyPr/>
          <a:lstStyle/>
          <a:p>
            <a:r>
              <a:rPr lang="en-GB"/>
              <a:t>Education &amp; Training Foundation</a:t>
            </a:r>
          </a:p>
        </p:txBody>
      </p:sp>
      <p:pic>
        <p:nvPicPr>
          <p:cNvPr id="6" name="Picture 5" descr="There are two types of qualifications coming out of the new entitlement programme. ">
            <a:extLst>
              <a:ext uri="{FF2B5EF4-FFF2-40B4-BE49-F238E27FC236}">
                <a16:creationId xmlns:a16="http://schemas.microsoft.com/office/drawing/2014/main" id="{89EE6044-828F-4C07-A878-2318937392AB}"/>
              </a:ext>
              <a:ext uri="{C183D7F6-B498-43B3-948B-1728B52AA6E4}">
                <adec:decorative xmlns:adec="http://schemas.microsoft.com/office/drawing/2017/decorative" val="0"/>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Effect>
                      <a14:saturation sat="33000"/>
                    </a14:imgEffect>
                  </a14:imgLayer>
                </a14:imgProps>
              </a:ext>
            </a:extLst>
          </a:blip>
          <a:srcRect t="30250" r="53617" b="48720"/>
          <a:stretch/>
        </p:blipFill>
        <p:spPr>
          <a:xfrm>
            <a:off x="630865" y="3686175"/>
            <a:ext cx="4241173" cy="1081088"/>
          </a:xfrm>
          <a:prstGeom prst="rect">
            <a:avLst/>
          </a:prstGeom>
          <a:effectLst>
            <a:softEdge rad="101600"/>
          </a:effectLst>
        </p:spPr>
      </p:pic>
      <p:pic>
        <p:nvPicPr>
          <p:cNvPr id="3" name="Picture 2" descr="Two types of qualifications">
            <a:extLst>
              <a:ext uri="{FF2B5EF4-FFF2-40B4-BE49-F238E27FC236}">
                <a16:creationId xmlns:a16="http://schemas.microsoft.com/office/drawing/2014/main" id="{696FBD2F-0DA4-4B7B-9400-A6FD20C0E21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0" y="0"/>
            <a:ext cx="9144000" cy="5140990"/>
          </a:xfrm>
          <a:prstGeom prst="rect">
            <a:avLst/>
          </a:prstGeom>
        </p:spPr>
      </p:pic>
    </p:spTree>
    <p:extLst>
      <p:ext uri="{BB962C8B-B14F-4D97-AF65-F5344CB8AC3E}">
        <p14:creationId xmlns:p14="http://schemas.microsoft.com/office/powerpoint/2010/main" val="2406095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70753D88-5BF2-4EA2-9245-2442B69EBC44}"/>
              </a:ext>
            </a:extLst>
          </p:cNvPr>
          <p:cNvSpPr>
            <a:spLocks noGrp="1"/>
          </p:cNvSpPr>
          <p:nvPr>
            <p:ph type="sldNum" sz="quarter" idx="12"/>
          </p:nvPr>
        </p:nvSpPr>
        <p:spPr/>
        <p:txBody>
          <a:bodyPr/>
          <a:lstStyle/>
          <a:p>
            <a:fld id="{DA2C159E-F13C-4A85-9A41-E7669D3E0D70}" type="slidenum">
              <a:rPr lang="en-GB" smtClean="0"/>
              <a:t>17</a:t>
            </a:fld>
            <a:endParaRPr lang="en-GB"/>
          </a:p>
        </p:txBody>
      </p:sp>
      <p:sp>
        <p:nvSpPr>
          <p:cNvPr id="4" name="Title 3" hidden="1">
            <a:extLst>
              <a:ext uri="{FF2B5EF4-FFF2-40B4-BE49-F238E27FC236}">
                <a16:creationId xmlns:a16="http://schemas.microsoft.com/office/drawing/2014/main" id="{4D71C567-6C4E-4556-B4FB-5C4D816C8A15}"/>
              </a:ext>
            </a:extLst>
          </p:cNvPr>
          <p:cNvSpPr>
            <a:spLocks noGrp="1"/>
          </p:cNvSpPr>
          <p:nvPr>
            <p:ph type="title"/>
          </p:nvPr>
        </p:nvSpPr>
        <p:spPr/>
        <p:txBody>
          <a:bodyPr/>
          <a:lstStyle/>
          <a:p>
            <a:endParaRPr lang="en-GB"/>
          </a:p>
        </p:txBody>
      </p:sp>
      <p:sp>
        <p:nvSpPr>
          <p:cNvPr id="5" name="Footer Placeholder 4" hidden="1">
            <a:extLst>
              <a:ext uri="{FF2B5EF4-FFF2-40B4-BE49-F238E27FC236}">
                <a16:creationId xmlns:a16="http://schemas.microsoft.com/office/drawing/2014/main" id="{D3497659-89B4-4DEC-B8D9-5A45B80BA29F}"/>
              </a:ext>
            </a:extLst>
          </p:cNvPr>
          <p:cNvSpPr>
            <a:spLocks noGrp="1"/>
          </p:cNvSpPr>
          <p:nvPr>
            <p:ph type="ftr" sz="quarter" idx="14"/>
          </p:nvPr>
        </p:nvSpPr>
        <p:spPr/>
        <p:txBody>
          <a:bodyPr/>
          <a:lstStyle/>
          <a:p>
            <a:r>
              <a:rPr lang="en-GB"/>
              <a:t>Education &amp; Training Foundation</a:t>
            </a:r>
          </a:p>
        </p:txBody>
      </p:sp>
      <p:pic>
        <p:nvPicPr>
          <p:cNvPr id="3" name="Picture 2" descr="Both will be designed to meet the needs of adults currently studying legacy ICT user qualifications.&#10;• Essential Digital Skills Qualifications &#10;o available from September 2020&#10;o these can cover some or all of the elements of the new standards&#10;">
            <a:extLst>
              <a:ext uri="{FF2B5EF4-FFF2-40B4-BE49-F238E27FC236}">
                <a16:creationId xmlns:a16="http://schemas.microsoft.com/office/drawing/2014/main" id="{429317C5-6475-4BA7-A955-3C819D20A5CA}"/>
              </a:ext>
            </a:extLst>
          </p:cNvPr>
          <p:cNvPicPr>
            <a:picLocks noChangeAspect="1"/>
          </p:cNvPicPr>
          <p:nvPr/>
        </p:nvPicPr>
        <p:blipFill>
          <a:blip r:embed="rId2"/>
          <a:stretch>
            <a:fillRect/>
          </a:stretch>
        </p:blipFill>
        <p:spPr>
          <a:xfrm>
            <a:off x="0" y="2510"/>
            <a:ext cx="9144000" cy="5140990"/>
          </a:xfrm>
          <a:prstGeom prst="rect">
            <a:avLst/>
          </a:prstGeom>
        </p:spPr>
      </p:pic>
      <p:pic>
        <p:nvPicPr>
          <p:cNvPr id="6" name="Picture 5" descr="ETF Logo">
            <a:extLst>
              <a:ext uri="{FF2B5EF4-FFF2-40B4-BE49-F238E27FC236}">
                <a16:creationId xmlns:a16="http://schemas.microsoft.com/office/drawing/2014/main" id="{135A92FC-A4E6-44BE-A31A-4980DC6395F1}"/>
              </a:ext>
            </a:extLst>
          </p:cNvPr>
          <p:cNvPicPr>
            <a:picLocks noChangeAspect="1"/>
          </p:cNvPicPr>
          <p:nvPr/>
        </p:nvPicPr>
        <p:blipFill rotWithShape="1">
          <a:blip r:embed="rId3"/>
          <a:srcRect l="86618" t="4465" r="2607" b="83909"/>
          <a:stretch/>
        </p:blipFill>
        <p:spPr>
          <a:xfrm>
            <a:off x="7920376" y="102393"/>
            <a:ext cx="985187" cy="597695"/>
          </a:xfrm>
          <a:prstGeom prst="rect">
            <a:avLst/>
          </a:prstGeom>
        </p:spPr>
      </p:pic>
    </p:spTree>
    <p:extLst>
      <p:ext uri="{BB962C8B-B14F-4D97-AF65-F5344CB8AC3E}">
        <p14:creationId xmlns:p14="http://schemas.microsoft.com/office/powerpoint/2010/main" val="33121490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70753D88-5BF2-4EA2-9245-2442B69EBC44}"/>
              </a:ext>
            </a:extLst>
          </p:cNvPr>
          <p:cNvSpPr>
            <a:spLocks noGrp="1"/>
          </p:cNvSpPr>
          <p:nvPr>
            <p:ph type="sldNum" sz="quarter" idx="12"/>
          </p:nvPr>
        </p:nvSpPr>
        <p:spPr/>
        <p:txBody>
          <a:bodyPr/>
          <a:lstStyle/>
          <a:p>
            <a:fld id="{DA2C159E-F13C-4A85-9A41-E7669D3E0D70}" type="slidenum">
              <a:rPr lang="en-GB" smtClean="0"/>
              <a:t>18</a:t>
            </a:fld>
            <a:endParaRPr lang="en-GB"/>
          </a:p>
        </p:txBody>
      </p:sp>
      <p:sp>
        <p:nvSpPr>
          <p:cNvPr id="4" name="Title 3" hidden="1">
            <a:extLst>
              <a:ext uri="{FF2B5EF4-FFF2-40B4-BE49-F238E27FC236}">
                <a16:creationId xmlns:a16="http://schemas.microsoft.com/office/drawing/2014/main" id="{4D71C567-6C4E-4556-B4FB-5C4D816C8A15}"/>
              </a:ext>
            </a:extLst>
          </p:cNvPr>
          <p:cNvSpPr>
            <a:spLocks noGrp="1"/>
          </p:cNvSpPr>
          <p:nvPr>
            <p:ph type="title"/>
          </p:nvPr>
        </p:nvSpPr>
        <p:spPr/>
        <p:txBody>
          <a:bodyPr/>
          <a:lstStyle/>
          <a:p>
            <a:endParaRPr lang="en-GB"/>
          </a:p>
        </p:txBody>
      </p:sp>
      <p:sp>
        <p:nvSpPr>
          <p:cNvPr id="5" name="Footer Placeholder 4" hidden="1">
            <a:extLst>
              <a:ext uri="{FF2B5EF4-FFF2-40B4-BE49-F238E27FC236}">
                <a16:creationId xmlns:a16="http://schemas.microsoft.com/office/drawing/2014/main" id="{D3497659-89B4-4DEC-B8D9-5A45B80BA29F}"/>
              </a:ext>
            </a:extLst>
          </p:cNvPr>
          <p:cNvSpPr>
            <a:spLocks noGrp="1"/>
          </p:cNvSpPr>
          <p:nvPr>
            <p:ph type="ftr" sz="quarter" idx="14"/>
          </p:nvPr>
        </p:nvSpPr>
        <p:spPr/>
        <p:txBody>
          <a:bodyPr/>
          <a:lstStyle/>
          <a:p>
            <a:r>
              <a:rPr lang="en-GB"/>
              <a:t>Education &amp; Training Foundation</a:t>
            </a:r>
          </a:p>
        </p:txBody>
      </p:sp>
      <p:pic>
        <p:nvPicPr>
          <p:cNvPr id="3" name="Picture 2" descr="• Digital Functional Skills Qualifications &#10;o due from September 2021&#10;o these must cover the full range of the standards&#10;&#10;">
            <a:extLst>
              <a:ext uri="{FF2B5EF4-FFF2-40B4-BE49-F238E27FC236}">
                <a16:creationId xmlns:a16="http://schemas.microsoft.com/office/drawing/2014/main" id="{7F938E68-4161-4C06-8C4C-88D84A6E64BC}"/>
              </a:ext>
            </a:extLst>
          </p:cNvPr>
          <p:cNvPicPr>
            <a:picLocks noChangeAspect="1"/>
          </p:cNvPicPr>
          <p:nvPr/>
        </p:nvPicPr>
        <p:blipFill>
          <a:blip r:embed="rId2"/>
          <a:stretch>
            <a:fillRect/>
          </a:stretch>
        </p:blipFill>
        <p:spPr>
          <a:xfrm>
            <a:off x="0" y="2510"/>
            <a:ext cx="9144000" cy="5140990"/>
          </a:xfrm>
          <a:prstGeom prst="rect">
            <a:avLst/>
          </a:prstGeom>
        </p:spPr>
      </p:pic>
      <p:pic>
        <p:nvPicPr>
          <p:cNvPr id="6" name="Picture 5" descr="ETF Logo">
            <a:extLst>
              <a:ext uri="{FF2B5EF4-FFF2-40B4-BE49-F238E27FC236}">
                <a16:creationId xmlns:a16="http://schemas.microsoft.com/office/drawing/2014/main" id="{831960D1-5450-4975-81C5-A58C1164E362}"/>
              </a:ext>
            </a:extLst>
          </p:cNvPr>
          <p:cNvPicPr>
            <a:picLocks noChangeAspect="1"/>
          </p:cNvPicPr>
          <p:nvPr/>
        </p:nvPicPr>
        <p:blipFill rotWithShape="1">
          <a:blip r:embed="rId3"/>
          <a:srcRect l="86618" t="4465" r="2607" b="83909"/>
          <a:stretch/>
        </p:blipFill>
        <p:spPr>
          <a:xfrm>
            <a:off x="7920376" y="102393"/>
            <a:ext cx="985187" cy="597695"/>
          </a:xfrm>
          <a:prstGeom prst="rect">
            <a:avLst/>
          </a:prstGeom>
        </p:spPr>
      </p:pic>
    </p:spTree>
    <p:extLst>
      <p:ext uri="{BB962C8B-B14F-4D97-AF65-F5344CB8AC3E}">
        <p14:creationId xmlns:p14="http://schemas.microsoft.com/office/powerpoint/2010/main" val="1591491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04</a:t>
            </a:r>
          </a:p>
        </p:txBody>
      </p:sp>
      <p:sp>
        <p:nvSpPr>
          <p:cNvPr id="5" name="Subtitle 4"/>
          <p:cNvSpPr>
            <a:spLocks noGrp="1"/>
          </p:cNvSpPr>
          <p:nvPr>
            <p:ph type="subTitle" idx="1"/>
          </p:nvPr>
        </p:nvSpPr>
        <p:spPr/>
        <p:txBody>
          <a:bodyPr>
            <a:normAutofit fontScale="92500"/>
          </a:bodyPr>
          <a:lstStyle/>
          <a:p>
            <a:r>
              <a:rPr lang="en-GB" sz="3600" dirty="0"/>
              <a:t>EDS workforce Development Programme</a:t>
            </a:r>
          </a:p>
        </p:txBody>
      </p:sp>
    </p:spTree>
    <p:extLst>
      <p:ext uri="{BB962C8B-B14F-4D97-AF65-F5344CB8AC3E}">
        <p14:creationId xmlns:p14="http://schemas.microsoft.com/office/powerpoint/2010/main" val="12670132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C5F561-C59F-4DEC-AECA-949C94868D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3854313"/>
            <a:ext cx="9144000" cy="1309725"/>
          </a:xfrm>
          <a:prstGeom prst="rect">
            <a:avLst/>
          </a:prstGeom>
        </p:spPr>
      </p:pic>
      <p:sp>
        <p:nvSpPr>
          <p:cNvPr id="8" name="Footer Placeholder 7" hidden="1"/>
          <p:cNvSpPr>
            <a:spLocks noGrp="1"/>
          </p:cNvSpPr>
          <p:nvPr>
            <p:ph type="ftr" sz="quarter" idx="11"/>
          </p:nvPr>
        </p:nvSpPr>
        <p:spPr/>
        <p:txBody>
          <a:bodyPr/>
          <a:lstStyle/>
          <a:p>
            <a:r>
              <a:rPr lang="en-GB"/>
              <a:t>Education &amp; Training Foundation</a:t>
            </a:r>
          </a:p>
        </p:txBody>
      </p:sp>
      <p:sp>
        <p:nvSpPr>
          <p:cNvPr id="9" name="Slide Number Placeholder 8" hidden="1"/>
          <p:cNvSpPr>
            <a:spLocks noGrp="1"/>
          </p:cNvSpPr>
          <p:nvPr>
            <p:ph type="sldNum" sz="quarter" idx="12"/>
          </p:nvPr>
        </p:nvSpPr>
        <p:spPr/>
        <p:txBody>
          <a:bodyPr/>
          <a:lstStyle/>
          <a:p>
            <a:fld id="{DA2C159E-F13C-4A85-9A41-E7669D3E0D70}" type="slidenum">
              <a:rPr lang="en-GB" smtClean="0"/>
              <a:pPr/>
              <a:t>2</a:t>
            </a:fld>
            <a:endParaRPr lang="en-GB"/>
          </a:p>
        </p:txBody>
      </p:sp>
      <p:sp>
        <p:nvSpPr>
          <p:cNvPr id="3" name="Text Placeholder 2"/>
          <p:cNvSpPr>
            <a:spLocks noGrp="1"/>
          </p:cNvSpPr>
          <p:nvPr>
            <p:ph type="body" sz="quarter" idx="14"/>
          </p:nvPr>
        </p:nvSpPr>
        <p:spPr>
          <a:xfrm>
            <a:off x="1403648" y="413649"/>
            <a:ext cx="7741920" cy="3459831"/>
          </a:xfrm>
        </p:spPr>
        <p:txBody>
          <a:bodyPr vert="horz" lIns="0" tIns="0" rIns="0" bIns="0" rtlCol="0" anchor="t">
            <a:noAutofit/>
          </a:bodyPr>
          <a:lstStyle/>
          <a:p>
            <a:r>
              <a:rPr lang="en-GB" sz="2400" dirty="0">
                <a:solidFill>
                  <a:srgbClr val="FFC000"/>
                </a:solidFill>
              </a:rPr>
              <a:t>ETF’s Mission and Values </a:t>
            </a:r>
          </a:p>
          <a:p>
            <a:r>
              <a:rPr lang="en-GB" sz="2400" dirty="0">
                <a:solidFill>
                  <a:srgbClr val="FFC000"/>
                </a:solidFill>
              </a:rPr>
              <a:t>CONTEXT</a:t>
            </a:r>
            <a:endParaRPr lang="en-GB" dirty="0"/>
          </a:p>
          <a:p>
            <a:r>
              <a:rPr lang="en-GB" sz="2400" dirty="0">
                <a:solidFill>
                  <a:srgbClr val="FFC000"/>
                </a:solidFill>
              </a:rPr>
              <a:t>Essential digital skills standards</a:t>
            </a:r>
          </a:p>
          <a:p>
            <a:r>
              <a:rPr lang="en-GB" sz="2400" dirty="0">
                <a:solidFill>
                  <a:srgbClr val="FFC000"/>
                </a:solidFill>
              </a:rPr>
              <a:t>EDS WORKFORCE DEVELOPMENT PROGRAMME </a:t>
            </a:r>
            <a:endParaRPr lang="en-GB" sz="2400" dirty="0">
              <a:solidFill>
                <a:srgbClr val="FFC000"/>
              </a:solidFill>
              <a:cs typeface="Arial"/>
            </a:endParaRPr>
          </a:p>
          <a:p>
            <a:r>
              <a:rPr lang="en-GB" sz="2400" dirty="0">
                <a:solidFill>
                  <a:srgbClr val="FFC000"/>
                </a:solidFill>
                <a:cs typeface="Arial"/>
              </a:rPr>
              <a:t>Accessibility &amp; Inclusion</a:t>
            </a:r>
          </a:p>
          <a:p>
            <a:r>
              <a:rPr lang="en-GB" sz="2400" dirty="0">
                <a:solidFill>
                  <a:srgbClr val="FFC000"/>
                </a:solidFill>
                <a:cs typeface="Arial"/>
              </a:rPr>
              <a:t>Conclusion</a:t>
            </a:r>
          </a:p>
          <a:p>
            <a:endParaRPr lang="en-GB" sz="2400" dirty="0">
              <a:solidFill>
                <a:srgbClr val="FFC000"/>
              </a:solidFill>
              <a:cs typeface="Arial"/>
            </a:endParaRPr>
          </a:p>
          <a:p>
            <a:endParaRPr lang="en-GB" sz="2400" dirty="0">
              <a:solidFill>
                <a:srgbClr val="FFC000"/>
              </a:solidFill>
              <a:cs typeface="Arial"/>
            </a:endParaRPr>
          </a:p>
        </p:txBody>
      </p:sp>
      <p:sp>
        <p:nvSpPr>
          <p:cNvPr id="4" name="Text Placeholder 3"/>
          <p:cNvSpPr>
            <a:spLocks noGrp="1"/>
          </p:cNvSpPr>
          <p:nvPr>
            <p:ph type="body" sz="quarter" idx="15"/>
          </p:nvPr>
        </p:nvSpPr>
        <p:spPr>
          <a:xfrm>
            <a:off x="234000" y="494041"/>
            <a:ext cx="833041" cy="3459831"/>
          </a:xfrm>
        </p:spPr>
        <p:txBody>
          <a:bodyPr/>
          <a:lstStyle/>
          <a:p>
            <a:r>
              <a:rPr lang="en-GB" dirty="0"/>
              <a:t>01</a:t>
            </a:r>
          </a:p>
          <a:p>
            <a:r>
              <a:rPr lang="en-GB" dirty="0"/>
              <a:t>02</a:t>
            </a:r>
          </a:p>
          <a:p>
            <a:r>
              <a:rPr lang="en-GB" dirty="0"/>
              <a:t>03</a:t>
            </a:r>
          </a:p>
          <a:p>
            <a:r>
              <a:rPr lang="en-GB" dirty="0"/>
              <a:t>04</a:t>
            </a:r>
          </a:p>
          <a:p>
            <a:r>
              <a:rPr lang="en-GB" dirty="0"/>
              <a:t>05</a:t>
            </a:r>
          </a:p>
          <a:p>
            <a:r>
              <a:rPr lang="en-GB" dirty="0"/>
              <a:t>06</a:t>
            </a:r>
          </a:p>
          <a:p>
            <a:endParaRPr lang="en-GB" dirty="0"/>
          </a:p>
        </p:txBody>
      </p:sp>
      <p:sp>
        <p:nvSpPr>
          <p:cNvPr id="2" name="Title 1"/>
          <p:cNvSpPr>
            <a:spLocks noGrp="1"/>
          </p:cNvSpPr>
          <p:nvPr>
            <p:ph type="title"/>
          </p:nvPr>
        </p:nvSpPr>
        <p:spPr>
          <a:xfrm>
            <a:off x="234000" y="136256"/>
            <a:ext cx="8437563" cy="277394"/>
          </a:xfrm>
        </p:spPr>
        <p:txBody>
          <a:bodyPr/>
          <a:lstStyle/>
          <a:p>
            <a:r>
              <a:rPr lang="en-GB" dirty="0"/>
              <a:t>today</a:t>
            </a:r>
          </a:p>
        </p:txBody>
      </p:sp>
    </p:spTree>
    <p:extLst>
      <p:ext uri="{BB962C8B-B14F-4D97-AF65-F5344CB8AC3E}">
        <p14:creationId xmlns:p14="http://schemas.microsoft.com/office/powerpoint/2010/main" val="12875211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p:cNvSpPr>
            <a:spLocks noGrp="1"/>
          </p:cNvSpPr>
          <p:nvPr>
            <p:ph type="ftr" sz="quarter" idx="10"/>
          </p:nvPr>
        </p:nvSpPr>
        <p:spPr/>
        <p:txBody>
          <a:bodyPr/>
          <a:lstStyle/>
          <a:p>
            <a:r>
              <a:rPr lang="en-GB"/>
              <a:t>Education &amp; Training Foundation</a:t>
            </a:r>
          </a:p>
        </p:txBody>
      </p:sp>
      <p:sp>
        <p:nvSpPr>
          <p:cNvPr id="3" name="Slide Number Placeholder 2" hidden="1"/>
          <p:cNvSpPr>
            <a:spLocks noGrp="1"/>
          </p:cNvSpPr>
          <p:nvPr>
            <p:ph type="sldNum" sz="quarter" idx="11"/>
          </p:nvPr>
        </p:nvSpPr>
        <p:spPr/>
        <p:txBody>
          <a:bodyPr/>
          <a:lstStyle/>
          <a:p>
            <a:fld id="{DA2C159E-F13C-4A85-9A41-E7669D3E0D70}" type="slidenum">
              <a:rPr lang="en-GB" smtClean="0"/>
              <a:pPr/>
              <a:t>20</a:t>
            </a:fld>
            <a:endParaRPr lang="en-GB"/>
          </a:p>
        </p:txBody>
      </p:sp>
      <p:pic>
        <p:nvPicPr>
          <p:cNvPr id="6" name="Picture 5">
            <a:extLst>
              <a:ext uri="{FF2B5EF4-FFF2-40B4-BE49-F238E27FC236}">
                <a16:creationId xmlns:a16="http://schemas.microsoft.com/office/drawing/2014/main" id="{EBC4A270-9474-4224-88C1-5D9C902BE947}"/>
              </a:ext>
              <a:ext uri="{C183D7F6-B498-43B3-948B-1728B52AA6E4}">
                <adec:decorative xmlns:adec="http://schemas.microsoft.com/office/drawing/2017/decorative" val="1"/>
              </a:ext>
            </a:extLst>
          </p:cNvPr>
          <p:cNvPicPr>
            <a:picLocks noChangeAspect="1"/>
          </p:cNvPicPr>
          <p:nvPr/>
        </p:nvPicPr>
        <p:blipFill rotWithShape="1">
          <a:blip r:embed="rId3"/>
          <a:srcRect t="8019" r="-77" b="10377"/>
          <a:stretch/>
        </p:blipFill>
        <p:spPr>
          <a:xfrm>
            <a:off x="0" y="3922685"/>
            <a:ext cx="9176532" cy="1215022"/>
          </a:xfrm>
          <a:prstGeom prst="rect">
            <a:avLst/>
          </a:prstGeom>
        </p:spPr>
      </p:pic>
      <p:pic>
        <p:nvPicPr>
          <p:cNvPr id="10" name="Picture 9" descr="QR code">
            <a:extLst>
              <a:ext uri="{FF2B5EF4-FFF2-40B4-BE49-F238E27FC236}">
                <a16:creationId xmlns:a16="http://schemas.microsoft.com/office/drawing/2014/main" id="{5B89E3F5-BD2A-4EB0-8C6F-51339A988085}"/>
              </a:ext>
            </a:extLst>
          </p:cNvPr>
          <p:cNvPicPr>
            <a:picLocks noChangeAspect="1"/>
          </p:cNvPicPr>
          <p:nvPr/>
        </p:nvPicPr>
        <p:blipFill rotWithShape="1">
          <a:blip r:embed="rId4">
            <a:extLst>
              <a:ext uri="{28A0092B-C50C-407E-A947-70E740481C1C}">
                <a14:useLocalDpi xmlns:a14="http://schemas.microsoft.com/office/drawing/2010/main" val="0"/>
              </a:ext>
            </a:extLst>
          </a:blip>
          <a:srcRect l="3819" t="15060" r="4212" b="2403"/>
          <a:stretch/>
        </p:blipFill>
        <p:spPr>
          <a:xfrm>
            <a:off x="6419464" y="987425"/>
            <a:ext cx="2504647" cy="2463782"/>
          </a:xfrm>
          <a:prstGeom prst="rect">
            <a:avLst/>
          </a:prstGeom>
        </p:spPr>
      </p:pic>
      <p:sp>
        <p:nvSpPr>
          <p:cNvPr id="4" name="Text Placeholder 3"/>
          <p:cNvSpPr>
            <a:spLocks noGrp="1"/>
          </p:cNvSpPr>
          <p:nvPr>
            <p:ph type="body" sz="quarter" idx="12"/>
          </p:nvPr>
        </p:nvSpPr>
        <p:spPr>
          <a:xfrm>
            <a:off x="234001" y="721180"/>
            <a:ext cx="6185464" cy="3526971"/>
          </a:xfrm>
        </p:spPr>
        <p:txBody>
          <a:bodyPr vert="horz" lIns="0" tIns="0" rIns="0" bIns="0" rtlCol="0" anchor="t">
            <a:noAutofit/>
          </a:bodyPr>
          <a:lstStyle/>
          <a:p>
            <a:pPr marL="285750" indent="-285750" fontAlgn="base">
              <a:buFont typeface="Arial" panose="020B0604020202020204" pitchFamily="34" charset="0"/>
              <a:buChar char="•"/>
            </a:pPr>
            <a:r>
              <a:rPr lang="en-GB" sz="1800" dirty="0"/>
              <a:t>ETF commissioned by DfE to develop a workforce development programme</a:t>
            </a:r>
          </a:p>
          <a:p>
            <a:pPr marL="285750" indent="-285750" fontAlgn="base">
              <a:buFont typeface="Arial" panose="020B0604020202020204" pitchFamily="34" charset="0"/>
              <a:buChar char="•"/>
            </a:pPr>
            <a:r>
              <a:rPr lang="en-GB" sz="1800" dirty="0"/>
              <a:t>The programme </a:t>
            </a:r>
            <a:r>
              <a:rPr lang="en-GB" sz="1800" dirty="0">
                <a:ea typeface="+mn-lt"/>
                <a:cs typeface="+mn-lt"/>
              </a:rPr>
              <a:t>is </a:t>
            </a:r>
            <a:r>
              <a:rPr lang="en-GB" sz="1800" b="1" dirty="0">
                <a:ea typeface="+mn-lt"/>
                <a:cs typeface="+mn-lt"/>
              </a:rPr>
              <a:t>mapped to the </a:t>
            </a:r>
            <a:r>
              <a:rPr lang="en-GB" sz="1800" b="1" dirty="0">
                <a:ea typeface="+mn-lt"/>
                <a:cs typeface="+mn-lt"/>
                <a:hlinkClick r:id="rId5"/>
              </a:rPr>
              <a:t>national standards</a:t>
            </a:r>
            <a:r>
              <a:rPr lang="en-GB" sz="1800" dirty="0">
                <a:ea typeface="+mn-lt"/>
                <a:cs typeface="+mn-lt"/>
              </a:rPr>
              <a:t>.</a:t>
            </a:r>
          </a:p>
          <a:p>
            <a:pPr marL="285750" indent="-285750">
              <a:buFont typeface="Arial" panose="020B0604020202020204" pitchFamily="34" charset="0"/>
              <a:buChar char="•"/>
            </a:pPr>
            <a:r>
              <a:rPr lang="en-GB" sz="1800" b="1" dirty="0"/>
              <a:t>Informed </a:t>
            </a:r>
            <a:r>
              <a:rPr lang="en-GB" sz="1800" dirty="0"/>
              <a:t>by Research on the </a:t>
            </a:r>
          </a:p>
          <a:p>
            <a:pPr marL="270000" lvl="2" indent="0">
              <a:buNone/>
            </a:pPr>
            <a:r>
              <a:rPr lang="en-GB" sz="1800" dirty="0">
                <a:hlinkClick r:id="rId6"/>
              </a:rPr>
              <a:t>Workforce Capability to Deliver the Digital Entitlement</a:t>
            </a:r>
            <a:endParaRPr lang="en-GB" sz="1800" dirty="0"/>
          </a:p>
          <a:p>
            <a:pPr marL="270000" lvl="2" indent="0">
              <a:buNone/>
            </a:pPr>
            <a:r>
              <a:rPr lang="en-GB" sz="1800" dirty="0"/>
              <a:t>conducted between November 2018  &amp; February 2019 </a:t>
            </a:r>
          </a:p>
          <a:p>
            <a:pPr marL="270000" lvl="2" indent="0">
              <a:buNone/>
            </a:pPr>
            <a:r>
              <a:rPr lang="en-GB" sz="1800" dirty="0"/>
              <a:t>across 76 organisations. </a:t>
            </a:r>
            <a:endParaRPr lang="en-GB" sz="1800" dirty="0">
              <a:cs typeface="Arial"/>
            </a:endParaRPr>
          </a:p>
          <a:p>
            <a:pPr fontAlgn="base"/>
            <a:r>
              <a:rPr lang="en-GB" sz="1400" dirty="0"/>
              <a:t> </a:t>
            </a:r>
            <a:endParaRPr lang="en-GB" sz="1400" dirty="0">
              <a:cs typeface="Arial"/>
            </a:endParaRPr>
          </a:p>
        </p:txBody>
      </p:sp>
      <p:sp>
        <p:nvSpPr>
          <p:cNvPr id="5" name="Title 4"/>
          <p:cNvSpPr>
            <a:spLocks noGrp="1"/>
          </p:cNvSpPr>
          <p:nvPr>
            <p:ph type="title"/>
          </p:nvPr>
        </p:nvSpPr>
        <p:spPr>
          <a:xfrm>
            <a:off x="242389" y="243282"/>
            <a:ext cx="8437563" cy="360726"/>
          </a:xfrm>
        </p:spPr>
        <p:txBody>
          <a:bodyPr/>
          <a:lstStyle/>
          <a:p>
            <a:r>
              <a:rPr lang="en-GB" dirty="0"/>
              <a:t>Context</a:t>
            </a:r>
          </a:p>
        </p:txBody>
      </p:sp>
    </p:spTree>
    <p:extLst>
      <p:ext uri="{BB962C8B-B14F-4D97-AF65-F5344CB8AC3E}">
        <p14:creationId xmlns:p14="http://schemas.microsoft.com/office/powerpoint/2010/main" val="26426094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AAB57F-03CC-41A4-8400-28D8E98E40DA}"/>
              </a:ext>
              <a:ext uri="{C183D7F6-B498-43B3-948B-1728B52AA6E4}">
                <adec:decorative xmlns:adec="http://schemas.microsoft.com/office/drawing/2017/decorative" val="1"/>
              </a:ext>
            </a:extLst>
          </p:cNvPr>
          <p:cNvPicPr>
            <a:picLocks noChangeAspect="1"/>
          </p:cNvPicPr>
          <p:nvPr/>
        </p:nvPicPr>
        <p:blipFill rotWithShape="1">
          <a:blip r:embed="rId3"/>
          <a:srcRect t="27194"/>
          <a:stretch/>
        </p:blipFill>
        <p:spPr>
          <a:xfrm>
            <a:off x="0" y="3651870"/>
            <a:ext cx="9144000" cy="1491630"/>
          </a:xfrm>
          <a:prstGeom prst="rect">
            <a:avLst/>
          </a:prstGeom>
        </p:spPr>
      </p:pic>
      <p:sp>
        <p:nvSpPr>
          <p:cNvPr id="2" name="Footer Placeholder 1" hidden="1">
            <a:extLst>
              <a:ext uri="{FF2B5EF4-FFF2-40B4-BE49-F238E27FC236}">
                <a16:creationId xmlns:a16="http://schemas.microsoft.com/office/drawing/2014/main" id="{80F7A89B-BAF5-430F-9AB1-0DF39FD2E551}"/>
              </a:ext>
            </a:extLst>
          </p:cNvPr>
          <p:cNvSpPr>
            <a:spLocks noGrp="1"/>
          </p:cNvSpPr>
          <p:nvPr>
            <p:ph type="ftr" sz="quarter" idx="10"/>
          </p:nvPr>
        </p:nvSpPr>
        <p:spPr/>
        <p:txBody>
          <a:bodyPr/>
          <a:lstStyle/>
          <a:p>
            <a:r>
              <a:rPr lang="en-GB"/>
              <a:t>Education &amp; Training Foundation</a:t>
            </a:r>
          </a:p>
        </p:txBody>
      </p:sp>
      <p:sp>
        <p:nvSpPr>
          <p:cNvPr id="3" name="Slide Number Placeholder 2" hidden="1">
            <a:extLst>
              <a:ext uri="{FF2B5EF4-FFF2-40B4-BE49-F238E27FC236}">
                <a16:creationId xmlns:a16="http://schemas.microsoft.com/office/drawing/2014/main" id="{E4296022-6076-421C-9809-1FAAAB6589B3}"/>
              </a:ext>
            </a:extLst>
          </p:cNvPr>
          <p:cNvSpPr>
            <a:spLocks noGrp="1"/>
          </p:cNvSpPr>
          <p:nvPr>
            <p:ph type="sldNum" sz="quarter" idx="11"/>
          </p:nvPr>
        </p:nvSpPr>
        <p:spPr/>
        <p:txBody>
          <a:bodyPr/>
          <a:lstStyle/>
          <a:p>
            <a:fld id="{DA2C159E-F13C-4A85-9A41-E7669D3E0D70}" type="slidenum">
              <a:rPr lang="en-GB" smtClean="0"/>
              <a:pPr/>
              <a:t>21</a:t>
            </a:fld>
            <a:endParaRPr lang="en-GB"/>
          </a:p>
        </p:txBody>
      </p:sp>
      <p:sp>
        <p:nvSpPr>
          <p:cNvPr id="9" name="Text Placeholder 3">
            <a:extLst>
              <a:ext uri="{FF2B5EF4-FFF2-40B4-BE49-F238E27FC236}">
                <a16:creationId xmlns:a16="http://schemas.microsoft.com/office/drawing/2014/main" id="{25796C62-FD5E-4665-B759-8FD3FF28E1B6}"/>
              </a:ext>
            </a:extLst>
          </p:cNvPr>
          <p:cNvSpPr>
            <a:spLocks noGrp="1"/>
          </p:cNvSpPr>
          <p:nvPr>
            <p:ph type="body" sz="quarter" idx="12"/>
          </p:nvPr>
        </p:nvSpPr>
        <p:spPr>
          <a:xfrm>
            <a:off x="232568" y="1037268"/>
            <a:ext cx="8808965" cy="2614602"/>
          </a:xfrm>
        </p:spPr>
        <p:txBody>
          <a:bodyPr vert="horz" lIns="0" tIns="0" rIns="0" bIns="0" rtlCol="0" anchor="t">
            <a:noAutofit/>
          </a:bodyPr>
          <a:lstStyle/>
          <a:p>
            <a:r>
              <a:rPr lang="en-GB" sz="1400" dirty="0">
                <a:cs typeface="Arial"/>
              </a:rPr>
              <a:t>Move away from a linear structured programme and user experience is at the heart of the design </a:t>
            </a:r>
            <a:endParaRPr lang="en-GB" sz="800" dirty="0">
              <a:cs typeface="Arial"/>
            </a:endParaRPr>
          </a:p>
          <a:p>
            <a:r>
              <a:rPr lang="en-GB" sz="1800" b="1" dirty="0">
                <a:cs typeface="Arial"/>
              </a:rPr>
              <a:t>1. Online </a:t>
            </a:r>
          </a:p>
          <a:p>
            <a:pPr marL="285750" indent="-285750">
              <a:buChar char="•"/>
            </a:pPr>
            <a:r>
              <a:rPr lang="en-GB" sz="1400" b="1" dirty="0">
                <a:cs typeface="Arial"/>
              </a:rPr>
              <a:t>Self-assessment tool </a:t>
            </a:r>
            <a:r>
              <a:rPr lang="en-GB" sz="1400" dirty="0">
                <a:cs typeface="Arial"/>
              </a:rPr>
              <a:t>with pointers to microlearning modules to fill skills gaps</a:t>
            </a:r>
          </a:p>
          <a:p>
            <a:pPr marL="285750" indent="-285750">
              <a:buChar char="•"/>
            </a:pPr>
            <a:r>
              <a:rPr lang="en-GB" sz="1400" dirty="0">
                <a:cs typeface="Arial"/>
              </a:rPr>
              <a:t>SA will capture the </a:t>
            </a:r>
            <a:r>
              <a:rPr lang="en-GB" sz="1400" b="1" dirty="0">
                <a:cs typeface="Arial"/>
              </a:rPr>
              <a:t>learner’s journey </a:t>
            </a:r>
            <a:r>
              <a:rPr lang="en-GB" sz="1400" dirty="0">
                <a:cs typeface="Arial"/>
              </a:rPr>
              <a:t>in a timely manner and update its </a:t>
            </a:r>
            <a:r>
              <a:rPr lang="en-GB" sz="1400" b="1" dirty="0">
                <a:cs typeface="Arial"/>
              </a:rPr>
              <a:t>EDS capability profile  </a:t>
            </a:r>
          </a:p>
          <a:p>
            <a:pPr marL="285750" indent="-285750">
              <a:buChar char="•"/>
            </a:pPr>
            <a:r>
              <a:rPr lang="en-GB" sz="1400" b="1" dirty="0">
                <a:cs typeface="Arial"/>
              </a:rPr>
              <a:t>A set of short learning modules </a:t>
            </a:r>
            <a:r>
              <a:rPr lang="en-GB" sz="1400" dirty="0">
                <a:cs typeface="Arial"/>
              </a:rPr>
              <a:t>to best respond to the differentiated spiky skills gap profile of practitioners</a:t>
            </a:r>
          </a:p>
          <a:p>
            <a:pPr marL="285750" indent="-285750">
              <a:buChar char="•"/>
            </a:pPr>
            <a:r>
              <a:rPr lang="en-GB" sz="1400" b="1" dirty="0">
                <a:cs typeface="Arial"/>
              </a:rPr>
              <a:t>Gamification</a:t>
            </a:r>
            <a:r>
              <a:rPr lang="en-GB" sz="1400" dirty="0">
                <a:cs typeface="Arial"/>
              </a:rPr>
              <a:t> used to motivate, reward and acknowledge progress with Badging.</a:t>
            </a:r>
            <a:endParaRPr lang="en-GB" sz="1400" dirty="0">
              <a:latin typeface="Arial"/>
              <a:cs typeface="Arial"/>
            </a:endParaRPr>
          </a:p>
        </p:txBody>
      </p:sp>
      <p:sp>
        <p:nvSpPr>
          <p:cNvPr id="10" name="Title 4">
            <a:extLst>
              <a:ext uri="{FF2B5EF4-FFF2-40B4-BE49-F238E27FC236}">
                <a16:creationId xmlns:a16="http://schemas.microsoft.com/office/drawing/2014/main" id="{2532803E-7113-4BFC-B91C-6D8539C55E87}"/>
              </a:ext>
            </a:extLst>
          </p:cNvPr>
          <p:cNvSpPr>
            <a:spLocks noGrp="1"/>
          </p:cNvSpPr>
          <p:nvPr>
            <p:ph type="title"/>
          </p:nvPr>
        </p:nvSpPr>
        <p:spPr>
          <a:xfrm>
            <a:off x="234000" y="288000"/>
            <a:ext cx="8437563" cy="699425"/>
          </a:xfrm>
        </p:spPr>
        <p:txBody>
          <a:bodyPr>
            <a:normAutofit/>
          </a:bodyPr>
          <a:lstStyle/>
          <a:p>
            <a:r>
              <a:rPr lang="en-GB" sz="1600" dirty="0">
                <a:cs typeface="Arial"/>
              </a:rPr>
              <a:t>Programme structured around a Blended CPD Training </a:t>
            </a:r>
            <a:br>
              <a:rPr lang="en-GB" sz="1600" dirty="0">
                <a:cs typeface="Arial"/>
              </a:rPr>
            </a:br>
            <a:r>
              <a:rPr lang="en-GB" sz="1600" dirty="0">
                <a:cs typeface="Arial"/>
              </a:rPr>
              <a:t>with 4 modes of delivery </a:t>
            </a:r>
          </a:p>
        </p:txBody>
      </p:sp>
    </p:spTree>
    <p:extLst>
      <p:ext uri="{BB962C8B-B14F-4D97-AF65-F5344CB8AC3E}">
        <p14:creationId xmlns:p14="http://schemas.microsoft.com/office/powerpoint/2010/main" val="168706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E2A137-F871-403C-AE86-DC101C59A5A6}"/>
              </a:ext>
              <a:ext uri="{C183D7F6-B498-43B3-948B-1728B52AA6E4}">
                <adec:decorative xmlns:adec="http://schemas.microsoft.com/office/drawing/2017/decorative" val="1"/>
              </a:ext>
            </a:extLst>
          </p:cNvPr>
          <p:cNvPicPr>
            <a:picLocks noChangeAspect="1"/>
          </p:cNvPicPr>
          <p:nvPr/>
        </p:nvPicPr>
        <p:blipFill rotWithShape="1">
          <a:blip r:embed="rId2"/>
          <a:srcRect l="58092"/>
          <a:stretch/>
        </p:blipFill>
        <p:spPr>
          <a:xfrm>
            <a:off x="5299499" y="3232440"/>
            <a:ext cx="3842729" cy="1488926"/>
          </a:xfrm>
          <a:prstGeom prst="rect">
            <a:avLst/>
          </a:prstGeom>
        </p:spPr>
      </p:pic>
      <p:sp>
        <p:nvSpPr>
          <p:cNvPr id="3" name="Slide Number Placeholder 2" hidden="1">
            <a:extLst>
              <a:ext uri="{FF2B5EF4-FFF2-40B4-BE49-F238E27FC236}">
                <a16:creationId xmlns:a16="http://schemas.microsoft.com/office/drawing/2014/main" id="{E4296022-6076-421C-9809-1FAAAB6589B3}"/>
              </a:ext>
            </a:extLst>
          </p:cNvPr>
          <p:cNvSpPr>
            <a:spLocks noGrp="1"/>
          </p:cNvSpPr>
          <p:nvPr>
            <p:ph type="sldNum" sz="quarter" idx="11"/>
          </p:nvPr>
        </p:nvSpPr>
        <p:spPr/>
        <p:txBody>
          <a:bodyPr/>
          <a:lstStyle/>
          <a:p>
            <a:fld id="{DA2C159E-F13C-4A85-9A41-E7669D3E0D70}" type="slidenum">
              <a:rPr lang="en-GB" smtClean="0"/>
              <a:pPr/>
              <a:t>22</a:t>
            </a:fld>
            <a:endParaRPr lang="en-GB"/>
          </a:p>
        </p:txBody>
      </p:sp>
      <p:sp>
        <p:nvSpPr>
          <p:cNvPr id="9" name="Text Placeholder 3">
            <a:extLst>
              <a:ext uri="{FF2B5EF4-FFF2-40B4-BE49-F238E27FC236}">
                <a16:creationId xmlns:a16="http://schemas.microsoft.com/office/drawing/2014/main" id="{25796C62-FD5E-4665-B759-8FD3FF28E1B6}"/>
              </a:ext>
            </a:extLst>
          </p:cNvPr>
          <p:cNvSpPr>
            <a:spLocks noGrp="1"/>
          </p:cNvSpPr>
          <p:nvPr>
            <p:ph type="body" sz="quarter" idx="12"/>
          </p:nvPr>
        </p:nvSpPr>
        <p:spPr>
          <a:xfrm>
            <a:off x="278161" y="1179324"/>
            <a:ext cx="8864068" cy="3817978"/>
          </a:xfrm>
        </p:spPr>
        <p:txBody>
          <a:bodyPr vert="horz" lIns="0" tIns="0" rIns="0" bIns="0" numCol="2" rtlCol="0" anchor="t">
            <a:noAutofit/>
          </a:bodyPr>
          <a:lstStyle/>
          <a:p>
            <a:r>
              <a:rPr lang="en-GB" sz="1800" b="1" dirty="0">
                <a:cs typeface="Arial"/>
              </a:rPr>
              <a:t>2. Face to Face Workshops / Webinars</a:t>
            </a:r>
          </a:p>
          <a:p>
            <a:pPr marL="285750" indent="-285750">
              <a:buFont typeface="Arial" panose="020B0604020202020204" pitchFamily="34" charset="0"/>
              <a:buChar char="•"/>
            </a:pPr>
            <a:r>
              <a:rPr lang="en-GB" sz="1400" dirty="0">
                <a:cs typeface="Arial"/>
              </a:rPr>
              <a:t>Confidence builders and “How to” workshops </a:t>
            </a:r>
          </a:p>
          <a:p>
            <a:pPr marL="285750" indent="-285750">
              <a:buFont typeface="Arial" panose="020B0604020202020204" pitchFamily="34" charset="0"/>
              <a:buChar char="•"/>
            </a:pPr>
            <a:r>
              <a:rPr lang="en-GB" sz="1400" dirty="0">
                <a:cs typeface="Arial"/>
              </a:rPr>
              <a:t>Planned to roll out across organisations </a:t>
            </a:r>
          </a:p>
          <a:p>
            <a:r>
              <a:rPr lang="en-GB" sz="1400" dirty="0">
                <a:cs typeface="Arial"/>
              </a:rPr>
              <a:t>      through peer training  </a:t>
            </a:r>
          </a:p>
          <a:p>
            <a:endParaRPr lang="en-GB" sz="1400" dirty="0">
              <a:cs typeface="Arial"/>
            </a:endParaRPr>
          </a:p>
          <a:p>
            <a:r>
              <a:rPr lang="en-GB" sz="1800" b="1" dirty="0">
                <a:cs typeface="Arial"/>
              </a:rPr>
              <a:t>3. Multimedia Toolkit </a:t>
            </a:r>
          </a:p>
          <a:p>
            <a:pPr marL="285750" indent="-285750">
              <a:buFont typeface="Arial" panose="020B0604020202020204" pitchFamily="34" charset="0"/>
              <a:buChar char="•"/>
            </a:pPr>
            <a:r>
              <a:rPr lang="en-GB" sz="1400" dirty="0">
                <a:cs typeface="Arial"/>
              </a:rPr>
              <a:t>Confidence – Scenario exemplars of activities to be </a:t>
            </a:r>
          </a:p>
          <a:p>
            <a:r>
              <a:rPr lang="en-GB" sz="1400" dirty="0">
                <a:cs typeface="Arial"/>
              </a:rPr>
              <a:t>      used with students </a:t>
            </a:r>
          </a:p>
          <a:p>
            <a:pPr marL="285750" indent="-285750">
              <a:buFont typeface="Arial" panose="020B0604020202020204" pitchFamily="34" charset="0"/>
              <a:buChar char="•"/>
            </a:pPr>
            <a:r>
              <a:rPr lang="en-GB" sz="1400" dirty="0">
                <a:cs typeface="Arial"/>
              </a:rPr>
              <a:t>Guidance material </a:t>
            </a:r>
          </a:p>
          <a:p>
            <a:pPr marL="285750" indent="-285750">
              <a:buFont typeface="Arial" panose="020B0604020202020204" pitchFamily="34" charset="0"/>
              <a:buChar char="•"/>
            </a:pPr>
            <a:r>
              <a:rPr lang="en-GB" sz="1400" dirty="0">
                <a:cs typeface="Arial"/>
              </a:rPr>
              <a:t>Team meetings support and organisational guidance</a:t>
            </a:r>
          </a:p>
          <a:p>
            <a:r>
              <a:rPr lang="en-GB" sz="1800" b="1" dirty="0">
                <a:cs typeface="Arial"/>
              </a:rPr>
              <a:t>4. Communities of practice </a:t>
            </a:r>
            <a:endParaRPr lang="en-GB" sz="1400" dirty="0">
              <a:cs typeface="Arial"/>
            </a:endParaRPr>
          </a:p>
          <a:p>
            <a:pPr marL="285750" indent="-285750">
              <a:buFont typeface="Arial" panose="020B0604020202020204" pitchFamily="34" charset="0"/>
              <a:buChar char="•"/>
            </a:pPr>
            <a:r>
              <a:rPr lang="en-GB" sz="1400" dirty="0">
                <a:cs typeface="Arial"/>
              </a:rPr>
              <a:t>Peer/pathway/sector support  </a:t>
            </a:r>
          </a:p>
          <a:p>
            <a:pPr marL="285750" indent="-285750">
              <a:buFont typeface="Arial" panose="020B0604020202020204" pitchFamily="34" charset="0"/>
              <a:buChar char="•"/>
            </a:pPr>
            <a:r>
              <a:rPr lang="en-GB" sz="1400" dirty="0">
                <a:cs typeface="Arial"/>
              </a:rPr>
              <a:t>Sustainability </a:t>
            </a:r>
          </a:p>
          <a:p>
            <a:pPr marL="285750" indent="-285750">
              <a:buFont typeface="Arial" panose="020B0604020202020204" pitchFamily="34" charset="0"/>
              <a:buChar char="•"/>
            </a:pPr>
            <a:r>
              <a:rPr lang="en-GB" sz="1400" dirty="0">
                <a:cs typeface="Arial"/>
              </a:rPr>
              <a:t>Ongoing share of practices</a:t>
            </a:r>
          </a:p>
        </p:txBody>
      </p:sp>
      <p:sp>
        <p:nvSpPr>
          <p:cNvPr id="10" name="Title 4">
            <a:extLst>
              <a:ext uri="{FF2B5EF4-FFF2-40B4-BE49-F238E27FC236}">
                <a16:creationId xmlns:a16="http://schemas.microsoft.com/office/drawing/2014/main" id="{2532803E-7113-4BFC-B91C-6D8539C55E87}"/>
              </a:ext>
            </a:extLst>
          </p:cNvPr>
          <p:cNvSpPr>
            <a:spLocks noGrp="1"/>
          </p:cNvSpPr>
          <p:nvPr>
            <p:ph type="title"/>
          </p:nvPr>
        </p:nvSpPr>
        <p:spPr>
          <a:xfrm>
            <a:off x="234000" y="288000"/>
            <a:ext cx="8437563" cy="699425"/>
          </a:xfrm>
        </p:spPr>
        <p:txBody>
          <a:bodyPr>
            <a:normAutofit/>
          </a:bodyPr>
          <a:lstStyle/>
          <a:p>
            <a:r>
              <a:rPr lang="en-GB" sz="1600" dirty="0">
                <a:cs typeface="Arial"/>
              </a:rPr>
              <a:t>Programme structured around a Blended CPD Training </a:t>
            </a:r>
            <a:br>
              <a:rPr lang="en-GB" sz="1600" dirty="0">
                <a:cs typeface="Arial"/>
              </a:rPr>
            </a:br>
            <a:r>
              <a:rPr lang="en-GB" sz="1600" dirty="0">
                <a:cs typeface="Arial"/>
              </a:rPr>
              <a:t>with 4 modes of delivery </a:t>
            </a:r>
          </a:p>
        </p:txBody>
      </p:sp>
    </p:spTree>
    <p:extLst>
      <p:ext uri="{BB962C8B-B14F-4D97-AF65-F5344CB8AC3E}">
        <p14:creationId xmlns:p14="http://schemas.microsoft.com/office/powerpoint/2010/main" val="12486837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FAC16237-78C2-4CD7-9AA0-EE23CED35A5C}"/>
              </a:ext>
            </a:extLst>
          </p:cNvPr>
          <p:cNvSpPr>
            <a:spLocks noGrp="1"/>
          </p:cNvSpPr>
          <p:nvPr>
            <p:ph type="sldNum" sz="quarter" idx="7"/>
          </p:nvPr>
        </p:nvSpPr>
        <p:spPr/>
        <p:txBody>
          <a:bodyPr/>
          <a:lstStyle/>
          <a:p>
            <a:pPr marL="38054">
              <a:spcBef>
                <a:spcPts val="30"/>
              </a:spcBef>
            </a:pPr>
            <a:fld id="{81D60167-4931-47E6-BA6A-407CBD079E47}" type="slidenum">
              <a:rPr lang="en-GB" spc="-5" smtClean="0"/>
              <a:pPr marL="38054">
                <a:spcBef>
                  <a:spcPts val="30"/>
                </a:spcBef>
              </a:pPr>
              <a:t>23</a:t>
            </a:fld>
            <a:endParaRPr lang="en-GB" spc="-5" dirty="0"/>
          </a:p>
        </p:txBody>
      </p:sp>
      <p:pic>
        <p:nvPicPr>
          <p:cNvPr id="7" name="Picture 6" descr="ETF's EDS CPD Programme Infographic side A">
            <a:extLst>
              <a:ext uri="{FF2B5EF4-FFF2-40B4-BE49-F238E27FC236}">
                <a16:creationId xmlns:a16="http://schemas.microsoft.com/office/drawing/2014/main" id="{8F5AD83D-151F-411D-B7C0-2DDF60D7A065}"/>
              </a:ext>
            </a:extLst>
          </p:cNvPr>
          <p:cNvPicPr>
            <a:picLocks noChangeAspect="1"/>
          </p:cNvPicPr>
          <p:nvPr/>
        </p:nvPicPr>
        <p:blipFill>
          <a:blip r:embed="rId2"/>
          <a:stretch>
            <a:fillRect/>
          </a:stretch>
        </p:blipFill>
        <p:spPr>
          <a:xfrm>
            <a:off x="901700" y="7837"/>
            <a:ext cx="7340600" cy="5135663"/>
          </a:xfrm>
          <a:prstGeom prst="rect">
            <a:avLst/>
          </a:prstGeom>
        </p:spPr>
      </p:pic>
    </p:spTree>
    <p:extLst>
      <p:ext uri="{BB962C8B-B14F-4D97-AF65-F5344CB8AC3E}">
        <p14:creationId xmlns:p14="http://schemas.microsoft.com/office/powerpoint/2010/main" val="31631557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F5D6BC-2EDB-47BD-AFE5-07509C17304F}"/>
              </a:ext>
            </a:extLst>
          </p:cNvPr>
          <p:cNvSpPr>
            <a:spLocks noGrp="1"/>
          </p:cNvSpPr>
          <p:nvPr>
            <p:ph type="sldNum" sz="quarter" idx="7"/>
          </p:nvPr>
        </p:nvSpPr>
        <p:spPr/>
        <p:txBody>
          <a:bodyPr/>
          <a:lstStyle/>
          <a:p>
            <a:pPr marL="38054">
              <a:spcBef>
                <a:spcPts val="30"/>
              </a:spcBef>
            </a:pPr>
            <a:fld id="{81D60167-4931-47E6-BA6A-407CBD079E47}" type="slidenum">
              <a:rPr lang="en-GB" spc="-5" smtClean="0"/>
              <a:pPr marL="38054">
                <a:spcBef>
                  <a:spcPts val="30"/>
                </a:spcBef>
              </a:pPr>
              <a:t>24</a:t>
            </a:fld>
            <a:endParaRPr lang="en-GB" spc="-5" dirty="0"/>
          </a:p>
        </p:txBody>
      </p:sp>
      <p:pic>
        <p:nvPicPr>
          <p:cNvPr id="6" name="Picture 5" descr="ETF's EDS CPD Programme Infographic side B">
            <a:extLst>
              <a:ext uri="{FF2B5EF4-FFF2-40B4-BE49-F238E27FC236}">
                <a16:creationId xmlns:a16="http://schemas.microsoft.com/office/drawing/2014/main" id="{A8E014E1-2E77-4E6A-8157-02E5881E3BB5}"/>
              </a:ext>
            </a:extLst>
          </p:cNvPr>
          <p:cNvPicPr>
            <a:picLocks noChangeAspect="1"/>
          </p:cNvPicPr>
          <p:nvPr/>
        </p:nvPicPr>
        <p:blipFill rotWithShape="1">
          <a:blip r:embed="rId2"/>
          <a:srcRect b="4695"/>
          <a:stretch/>
        </p:blipFill>
        <p:spPr>
          <a:xfrm>
            <a:off x="892858" y="0"/>
            <a:ext cx="7708900" cy="5216319"/>
          </a:xfrm>
          <a:prstGeom prst="rect">
            <a:avLst/>
          </a:prstGeom>
          <a:noFill/>
        </p:spPr>
      </p:pic>
    </p:spTree>
    <p:extLst>
      <p:ext uri="{BB962C8B-B14F-4D97-AF65-F5344CB8AC3E}">
        <p14:creationId xmlns:p14="http://schemas.microsoft.com/office/powerpoint/2010/main" val="2107768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hidden="1"/>
          <p:cNvSpPr txBox="1">
            <a:spLocks noGrp="1"/>
          </p:cNvSpPr>
          <p:nvPr>
            <p:ph type="sldNum" sz="quarter" idx="7"/>
          </p:nvPr>
        </p:nvSpPr>
        <p:spPr>
          <a:xfrm>
            <a:off x="7952203" y="4761385"/>
            <a:ext cx="908343" cy="111304"/>
          </a:xfrm>
          <a:prstGeom prst="rect">
            <a:avLst/>
          </a:prstGeom>
        </p:spPr>
        <p:txBody>
          <a:bodyPr vert="horz" wrap="square" lIns="0" tIns="3805" rIns="0" bIns="0" rtlCol="0" anchor="t" anchorCtr="0">
            <a:spAutoFit/>
          </a:bodyPr>
          <a:lstStyle/>
          <a:p>
            <a:pPr marL="38054">
              <a:spcBef>
                <a:spcPts val="30"/>
              </a:spcBef>
            </a:pPr>
            <a:fld id="{81D60167-4931-47E6-BA6A-407CBD079E47}" type="slidenum">
              <a:rPr spc="-5" dirty="0"/>
              <a:pPr marL="38054">
                <a:spcBef>
                  <a:spcPts val="30"/>
                </a:spcBef>
              </a:pPr>
              <a:t>25</a:t>
            </a:fld>
            <a:endParaRPr spc="-5" dirty="0"/>
          </a:p>
        </p:txBody>
      </p:sp>
      <p:sp>
        <p:nvSpPr>
          <p:cNvPr id="10" name="object 10"/>
          <p:cNvSpPr txBox="1">
            <a:spLocks noGrp="1"/>
          </p:cNvSpPr>
          <p:nvPr>
            <p:ph type="ftr" sz="quarter" idx="5"/>
          </p:nvPr>
        </p:nvSpPr>
        <p:spPr>
          <a:xfrm>
            <a:off x="239349" y="4761385"/>
            <a:ext cx="7676898" cy="111304"/>
          </a:xfrm>
          <a:prstGeom prst="rect">
            <a:avLst/>
          </a:prstGeom>
        </p:spPr>
        <p:txBody>
          <a:bodyPr vert="horz" wrap="square" lIns="0" tIns="3805" rIns="0" bIns="0" rtlCol="0" anchor="t" anchorCtr="0">
            <a:spAutoFit/>
          </a:bodyPr>
          <a:lstStyle/>
          <a:p>
            <a:pPr marL="12685">
              <a:spcBef>
                <a:spcPts val="30"/>
              </a:spcBef>
            </a:pPr>
            <a:r>
              <a:rPr spc="-15" dirty="0"/>
              <a:t>EDUCATION </a:t>
            </a:r>
            <a:r>
              <a:rPr spc="-5" dirty="0"/>
              <a:t>&amp; </a:t>
            </a:r>
            <a:r>
              <a:rPr spc="-10" dirty="0"/>
              <a:t>TRAINING</a:t>
            </a:r>
            <a:r>
              <a:rPr spc="-45" dirty="0"/>
              <a:t> </a:t>
            </a:r>
            <a:r>
              <a:rPr spc="-15" dirty="0"/>
              <a:t>FOUNDATION</a:t>
            </a:r>
          </a:p>
        </p:txBody>
      </p:sp>
      <p:grpSp>
        <p:nvGrpSpPr>
          <p:cNvPr id="12" name="Group 11" descr="Badges ">
            <a:extLst>
              <a:ext uri="{FF2B5EF4-FFF2-40B4-BE49-F238E27FC236}">
                <a16:creationId xmlns:a16="http://schemas.microsoft.com/office/drawing/2014/main" id="{9C558795-D543-4092-80C1-01BF8733C4EC}"/>
              </a:ext>
            </a:extLst>
          </p:cNvPr>
          <p:cNvGrpSpPr/>
          <p:nvPr/>
        </p:nvGrpSpPr>
        <p:grpSpPr>
          <a:xfrm>
            <a:off x="1435396" y="1595604"/>
            <a:ext cx="6267674" cy="3277085"/>
            <a:chOff x="1838270" y="1576916"/>
            <a:chExt cx="5896697" cy="2931605"/>
          </a:xfrm>
        </p:grpSpPr>
        <p:sp>
          <p:nvSpPr>
            <p:cNvPr id="4" name="object 4"/>
            <p:cNvSpPr/>
            <p:nvPr/>
          </p:nvSpPr>
          <p:spPr>
            <a:xfrm>
              <a:off x="6511182" y="1586049"/>
              <a:ext cx="1223785" cy="1089838"/>
            </a:xfrm>
            <a:prstGeom prst="rect">
              <a:avLst/>
            </a:prstGeom>
            <a:blipFill>
              <a:blip r:embed="rId2" cstate="print"/>
              <a:stretch>
                <a:fillRect/>
              </a:stretch>
            </a:blipFill>
          </p:spPr>
          <p:txBody>
            <a:bodyPr wrap="square" lIns="0" tIns="0" rIns="0" bIns="0" rtlCol="0"/>
            <a:lstStyle/>
            <a:p>
              <a:endParaRPr sz="1798"/>
            </a:p>
          </p:txBody>
        </p:sp>
        <p:sp>
          <p:nvSpPr>
            <p:cNvPr id="5" name="object 5"/>
            <p:cNvSpPr/>
            <p:nvPr/>
          </p:nvSpPr>
          <p:spPr>
            <a:xfrm>
              <a:off x="1838270" y="1634757"/>
              <a:ext cx="1184209" cy="1053308"/>
            </a:xfrm>
            <a:prstGeom prst="rect">
              <a:avLst/>
            </a:prstGeom>
            <a:blipFill>
              <a:blip r:embed="rId3" cstate="print"/>
              <a:stretch>
                <a:fillRect/>
              </a:stretch>
            </a:blipFill>
          </p:spPr>
          <p:txBody>
            <a:bodyPr wrap="square" lIns="0" tIns="0" rIns="0" bIns="0" rtlCol="0"/>
            <a:lstStyle/>
            <a:p>
              <a:endParaRPr sz="1798"/>
            </a:p>
          </p:txBody>
        </p:sp>
        <p:sp>
          <p:nvSpPr>
            <p:cNvPr id="6" name="object 6"/>
            <p:cNvSpPr/>
            <p:nvPr/>
          </p:nvSpPr>
          <p:spPr>
            <a:xfrm>
              <a:off x="4069699" y="3263426"/>
              <a:ext cx="1293803" cy="1245095"/>
            </a:xfrm>
            <a:prstGeom prst="rect">
              <a:avLst/>
            </a:prstGeom>
            <a:blipFill>
              <a:blip r:embed="rId4" cstate="print"/>
              <a:stretch>
                <a:fillRect/>
              </a:stretch>
            </a:blipFill>
          </p:spPr>
          <p:txBody>
            <a:bodyPr wrap="square" lIns="0" tIns="0" rIns="0" bIns="0" rtlCol="0"/>
            <a:lstStyle/>
            <a:p>
              <a:endParaRPr sz="1798"/>
            </a:p>
          </p:txBody>
        </p:sp>
        <p:sp>
          <p:nvSpPr>
            <p:cNvPr id="7" name="object 7"/>
            <p:cNvSpPr/>
            <p:nvPr/>
          </p:nvSpPr>
          <p:spPr>
            <a:xfrm>
              <a:off x="5527892" y="2642401"/>
              <a:ext cx="1287713" cy="1147679"/>
            </a:xfrm>
            <a:prstGeom prst="rect">
              <a:avLst/>
            </a:prstGeom>
            <a:blipFill>
              <a:blip r:embed="rId5" cstate="print"/>
              <a:stretch>
                <a:fillRect/>
              </a:stretch>
            </a:blipFill>
          </p:spPr>
          <p:txBody>
            <a:bodyPr wrap="square" lIns="0" tIns="0" rIns="0" bIns="0" rtlCol="0"/>
            <a:lstStyle/>
            <a:p>
              <a:endParaRPr sz="1798"/>
            </a:p>
          </p:txBody>
        </p:sp>
        <p:sp>
          <p:nvSpPr>
            <p:cNvPr id="8" name="object 8"/>
            <p:cNvSpPr/>
            <p:nvPr/>
          </p:nvSpPr>
          <p:spPr>
            <a:xfrm>
              <a:off x="3990550" y="1576916"/>
              <a:ext cx="1299891" cy="1159856"/>
            </a:xfrm>
            <a:prstGeom prst="rect">
              <a:avLst/>
            </a:prstGeom>
            <a:blipFill>
              <a:blip r:embed="rId6" cstate="print"/>
              <a:stretch>
                <a:fillRect/>
              </a:stretch>
            </a:blipFill>
          </p:spPr>
          <p:txBody>
            <a:bodyPr wrap="square" lIns="0" tIns="0" rIns="0" bIns="0" rtlCol="0"/>
            <a:lstStyle/>
            <a:p>
              <a:endParaRPr sz="1798"/>
            </a:p>
          </p:txBody>
        </p:sp>
        <p:sp>
          <p:nvSpPr>
            <p:cNvPr id="9" name="object 9"/>
            <p:cNvSpPr/>
            <p:nvPr/>
          </p:nvSpPr>
          <p:spPr>
            <a:xfrm>
              <a:off x="2459297" y="2675888"/>
              <a:ext cx="1251182" cy="1114192"/>
            </a:xfrm>
            <a:prstGeom prst="rect">
              <a:avLst/>
            </a:prstGeom>
            <a:blipFill>
              <a:blip r:embed="rId7" cstate="print"/>
              <a:stretch>
                <a:fillRect/>
              </a:stretch>
            </a:blipFill>
          </p:spPr>
          <p:txBody>
            <a:bodyPr wrap="square" lIns="0" tIns="0" rIns="0" bIns="0" rtlCol="0"/>
            <a:lstStyle/>
            <a:p>
              <a:endParaRPr sz="1798"/>
            </a:p>
          </p:txBody>
        </p:sp>
      </p:grpSp>
      <p:sp>
        <p:nvSpPr>
          <p:cNvPr id="3" name="object 3"/>
          <p:cNvSpPr txBox="1"/>
          <p:nvPr/>
        </p:nvSpPr>
        <p:spPr>
          <a:xfrm>
            <a:off x="407579" y="794623"/>
            <a:ext cx="6771535" cy="566806"/>
          </a:xfrm>
          <a:prstGeom prst="rect">
            <a:avLst/>
          </a:prstGeom>
        </p:spPr>
        <p:txBody>
          <a:bodyPr vert="horz" wrap="square" lIns="0" tIns="12684" rIns="0" bIns="0" rtlCol="0">
            <a:spAutoFit/>
          </a:bodyPr>
          <a:lstStyle/>
          <a:p>
            <a:pPr marL="298726" indent="-286676">
              <a:spcBef>
                <a:spcPts val="100"/>
              </a:spcBef>
              <a:buChar char="•"/>
              <a:tabLst>
                <a:tab pos="298726" algn="l"/>
                <a:tab pos="299360" algn="l"/>
              </a:tabLst>
            </a:pPr>
            <a:r>
              <a:rPr dirty="0">
                <a:latin typeface="Arial"/>
                <a:cs typeface="Arial"/>
              </a:rPr>
              <a:t>Complete one of the 5 </a:t>
            </a:r>
            <a:r>
              <a:rPr spc="-5" dirty="0">
                <a:latin typeface="Arial"/>
                <a:cs typeface="Arial"/>
              </a:rPr>
              <a:t>skill areas </a:t>
            </a:r>
            <a:r>
              <a:rPr dirty="0">
                <a:latin typeface="Arial"/>
                <a:cs typeface="Arial"/>
              </a:rPr>
              <a:t>to </a:t>
            </a:r>
            <a:r>
              <a:rPr spc="-10" dirty="0">
                <a:latin typeface="Arial"/>
                <a:cs typeface="Arial"/>
              </a:rPr>
              <a:t>get </a:t>
            </a:r>
            <a:r>
              <a:rPr dirty="0">
                <a:latin typeface="Arial"/>
                <a:cs typeface="Arial"/>
              </a:rPr>
              <a:t>a</a:t>
            </a:r>
            <a:r>
              <a:rPr spc="-114" dirty="0">
                <a:latin typeface="Arial"/>
                <a:cs typeface="Arial"/>
              </a:rPr>
              <a:t> </a:t>
            </a:r>
            <a:r>
              <a:rPr spc="-5" dirty="0">
                <a:latin typeface="Arial"/>
                <a:cs typeface="Arial"/>
              </a:rPr>
              <a:t>badge</a:t>
            </a:r>
            <a:endParaRPr dirty="0">
              <a:latin typeface="Arial"/>
              <a:cs typeface="Arial"/>
            </a:endParaRPr>
          </a:p>
          <a:p>
            <a:pPr marL="298726" indent="-286676">
              <a:spcBef>
                <a:spcPts val="5"/>
              </a:spcBef>
              <a:buChar char="•"/>
              <a:tabLst>
                <a:tab pos="298726" algn="l"/>
                <a:tab pos="299360" algn="l"/>
              </a:tabLst>
            </a:pPr>
            <a:r>
              <a:rPr dirty="0">
                <a:latin typeface="Arial"/>
                <a:cs typeface="Arial"/>
              </a:rPr>
              <a:t>Complete all 5 </a:t>
            </a:r>
            <a:r>
              <a:rPr spc="-5" dirty="0">
                <a:latin typeface="Arial"/>
                <a:cs typeface="Arial"/>
              </a:rPr>
              <a:t>skill areas </a:t>
            </a:r>
            <a:r>
              <a:rPr dirty="0">
                <a:latin typeface="Arial"/>
                <a:cs typeface="Arial"/>
              </a:rPr>
              <a:t>– </a:t>
            </a:r>
            <a:r>
              <a:rPr spc="-10" dirty="0">
                <a:latin typeface="Arial"/>
                <a:cs typeface="Arial"/>
              </a:rPr>
              <a:t>get </a:t>
            </a:r>
            <a:r>
              <a:rPr dirty="0">
                <a:latin typeface="Arial"/>
                <a:cs typeface="Arial"/>
              </a:rPr>
              <a:t>the </a:t>
            </a:r>
            <a:r>
              <a:rPr spc="5" dirty="0">
                <a:latin typeface="Arial"/>
                <a:cs typeface="Arial"/>
              </a:rPr>
              <a:t>full</a:t>
            </a:r>
            <a:r>
              <a:rPr spc="-65" dirty="0">
                <a:latin typeface="Arial"/>
                <a:cs typeface="Arial"/>
              </a:rPr>
              <a:t> </a:t>
            </a:r>
            <a:r>
              <a:rPr spc="-5" dirty="0">
                <a:latin typeface="Arial"/>
                <a:cs typeface="Arial"/>
              </a:rPr>
              <a:t>badge</a:t>
            </a:r>
            <a:endParaRPr dirty="0">
              <a:latin typeface="Arial"/>
              <a:cs typeface="Arial"/>
            </a:endParaRPr>
          </a:p>
        </p:txBody>
      </p:sp>
      <p:pic>
        <p:nvPicPr>
          <p:cNvPr id="13" name="Picture 12" descr="ETF Logo">
            <a:extLst>
              <a:ext uri="{FF2B5EF4-FFF2-40B4-BE49-F238E27FC236}">
                <a16:creationId xmlns:a16="http://schemas.microsoft.com/office/drawing/2014/main" id="{C82D1747-62E8-4386-BE59-6B02919DCFDB}"/>
              </a:ext>
            </a:extLst>
          </p:cNvPr>
          <p:cNvPicPr>
            <a:picLocks noChangeAspect="1"/>
          </p:cNvPicPr>
          <p:nvPr/>
        </p:nvPicPr>
        <p:blipFill rotWithShape="1">
          <a:blip r:embed="rId8"/>
          <a:srcRect l="86618" t="4465" r="2607" b="83909"/>
          <a:stretch/>
        </p:blipFill>
        <p:spPr>
          <a:xfrm>
            <a:off x="7920376" y="102393"/>
            <a:ext cx="985187" cy="597695"/>
          </a:xfrm>
          <a:prstGeom prst="rect">
            <a:avLst/>
          </a:prstGeom>
        </p:spPr>
      </p:pic>
      <p:sp>
        <p:nvSpPr>
          <p:cNvPr id="2" name="TITLE object 2"/>
          <p:cNvSpPr txBox="1">
            <a:spLocks noGrp="1"/>
          </p:cNvSpPr>
          <p:nvPr>
            <p:ph type="title"/>
          </p:nvPr>
        </p:nvSpPr>
        <p:spPr>
          <a:xfrm>
            <a:off x="225838" y="179356"/>
            <a:ext cx="1098464" cy="329159"/>
          </a:xfrm>
          <a:prstGeom prst="rect">
            <a:avLst/>
          </a:prstGeom>
        </p:spPr>
        <p:txBody>
          <a:bodyPr vert="horz" wrap="square" lIns="0" tIns="11416" rIns="0" bIns="0" rtlCol="0" anchor="ctr">
            <a:spAutoFit/>
          </a:bodyPr>
          <a:lstStyle/>
          <a:p>
            <a:pPr marL="12685">
              <a:spcBef>
                <a:spcPts val="90"/>
              </a:spcBef>
            </a:pPr>
            <a:r>
              <a:rPr sz="1998" spc="-10" dirty="0">
                <a:solidFill>
                  <a:srgbClr val="000000"/>
                </a:solidFill>
              </a:rPr>
              <a:t>B</a:t>
            </a:r>
            <a:r>
              <a:rPr sz="1998" spc="-80" dirty="0">
                <a:solidFill>
                  <a:srgbClr val="000000"/>
                </a:solidFill>
              </a:rPr>
              <a:t>A</a:t>
            </a:r>
            <a:r>
              <a:rPr sz="1998" spc="-10" dirty="0">
                <a:solidFill>
                  <a:srgbClr val="000000"/>
                </a:solidFill>
              </a:rPr>
              <a:t>D</a:t>
            </a:r>
            <a:r>
              <a:rPr sz="1998" dirty="0">
                <a:solidFill>
                  <a:srgbClr val="000000"/>
                </a:solidFill>
              </a:rPr>
              <a:t>G</a:t>
            </a:r>
            <a:r>
              <a:rPr sz="1998" spc="-20" dirty="0">
                <a:solidFill>
                  <a:srgbClr val="000000"/>
                </a:solidFill>
              </a:rPr>
              <a:t>E</a:t>
            </a:r>
            <a:r>
              <a:rPr sz="1998" spc="-10" dirty="0">
                <a:solidFill>
                  <a:srgbClr val="000000"/>
                </a:solidFill>
              </a:rPr>
              <a:t>S</a:t>
            </a:r>
            <a:endParaRPr sz="1998"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92605196-0156-4DED-A8E1-55CCC051DF09}"/>
              </a:ext>
            </a:extLst>
          </p:cNvPr>
          <p:cNvSpPr>
            <a:spLocks noGrp="1"/>
          </p:cNvSpPr>
          <p:nvPr>
            <p:ph type="ftr" sz="quarter" idx="10"/>
          </p:nvPr>
        </p:nvSpPr>
        <p:spPr/>
        <p:txBody>
          <a:bodyPr/>
          <a:lstStyle/>
          <a:p>
            <a:r>
              <a:rPr lang="en-GB"/>
              <a:t>Education &amp; Training Foundation</a:t>
            </a:r>
          </a:p>
        </p:txBody>
      </p:sp>
      <p:sp>
        <p:nvSpPr>
          <p:cNvPr id="3" name="Slide Number Placeholder 2" hidden="1">
            <a:extLst>
              <a:ext uri="{FF2B5EF4-FFF2-40B4-BE49-F238E27FC236}">
                <a16:creationId xmlns:a16="http://schemas.microsoft.com/office/drawing/2014/main" id="{1D7AF415-9F94-487D-A8D3-D69218A03F92}"/>
              </a:ext>
            </a:extLst>
          </p:cNvPr>
          <p:cNvSpPr>
            <a:spLocks noGrp="1"/>
          </p:cNvSpPr>
          <p:nvPr>
            <p:ph type="sldNum" sz="quarter" idx="11"/>
          </p:nvPr>
        </p:nvSpPr>
        <p:spPr/>
        <p:txBody>
          <a:bodyPr/>
          <a:lstStyle/>
          <a:p>
            <a:fld id="{DA2C159E-F13C-4A85-9A41-E7669D3E0D70}" type="slidenum">
              <a:rPr lang="en-GB" smtClean="0"/>
              <a:pPr/>
              <a:t>26</a:t>
            </a:fld>
            <a:endParaRPr lang="en-GB"/>
          </a:p>
        </p:txBody>
      </p:sp>
      <p:pic>
        <p:nvPicPr>
          <p:cNvPr id="8" name="Online Media 7" title="EDS -  Introduction">
            <a:hlinkClick r:id="" action="ppaction://media"/>
            <a:extLst>
              <a:ext uri="{FF2B5EF4-FFF2-40B4-BE49-F238E27FC236}">
                <a16:creationId xmlns:a16="http://schemas.microsoft.com/office/drawing/2014/main" id="{66E5E00A-695E-408B-B2BD-DFEBD690114A}"/>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624552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1D7AF415-9F94-487D-A8D3-D69218A03F92}"/>
              </a:ext>
            </a:extLst>
          </p:cNvPr>
          <p:cNvSpPr>
            <a:spLocks noGrp="1"/>
          </p:cNvSpPr>
          <p:nvPr>
            <p:ph type="sldNum" sz="quarter" idx="11"/>
          </p:nvPr>
        </p:nvSpPr>
        <p:spPr/>
        <p:txBody>
          <a:bodyPr/>
          <a:lstStyle/>
          <a:p>
            <a:fld id="{DA2C159E-F13C-4A85-9A41-E7669D3E0D70}" type="slidenum">
              <a:rPr lang="en-GB" smtClean="0"/>
              <a:pPr/>
              <a:t>27</a:t>
            </a:fld>
            <a:endParaRPr lang="en-GB"/>
          </a:p>
        </p:txBody>
      </p:sp>
      <p:sp>
        <p:nvSpPr>
          <p:cNvPr id="4" name="TextBox 3">
            <a:hlinkClick r:id="rId3"/>
            <a:extLst>
              <a:ext uri="{FF2B5EF4-FFF2-40B4-BE49-F238E27FC236}">
                <a16:creationId xmlns:a16="http://schemas.microsoft.com/office/drawing/2014/main" id="{CE0CE9AF-6ACF-469C-945C-E4AA31265029}"/>
              </a:ext>
            </a:extLst>
          </p:cNvPr>
          <p:cNvSpPr txBox="1"/>
          <p:nvPr/>
        </p:nvSpPr>
        <p:spPr>
          <a:xfrm>
            <a:off x="296810" y="4373494"/>
            <a:ext cx="8610970" cy="369332"/>
          </a:xfrm>
          <a:prstGeom prst="rect">
            <a:avLst/>
          </a:prstGeom>
          <a:noFill/>
        </p:spPr>
        <p:txBody>
          <a:bodyPr wrap="square" lIns="0" tIns="0" rIns="0" bIns="0" rtlCol="0">
            <a:spAutoFit/>
          </a:bodyPr>
          <a:lstStyle/>
          <a:p>
            <a:r>
              <a:rPr lang="en-GB" sz="2400" b="1" dirty="0">
                <a:hlinkClick r:id="rId3">
                  <a:extLst>
                    <a:ext uri="{A12FA001-AC4F-418D-AE19-62706E023703}">
                      <ahyp:hlinkClr xmlns:ahyp="http://schemas.microsoft.com/office/drawing/2018/hyperlinkcolor" val="tx"/>
                    </a:ext>
                  </a:extLst>
                </a:hlinkClick>
              </a:rPr>
              <a:t>New Walkthrough Video           https://youtu.be/r7jJOYiHmzI</a:t>
            </a:r>
            <a:endParaRPr lang="en-GB" sz="2400" b="1" dirty="0"/>
          </a:p>
        </p:txBody>
      </p:sp>
      <p:pic>
        <p:nvPicPr>
          <p:cNvPr id="9" name="Picture 8" descr="QR code">
            <a:hlinkClick r:id="rId3"/>
            <a:extLst>
              <a:ext uri="{FF2B5EF4-FFF2-40B4-BE49-F238E27FC236}">
                <a16:creationId xmlns:a16="http://schemas.microsoft.com/office/drawing/2014/main" id="{291AAC48-300B-41D2-A873-25B0C2AE1979}"/>
              </a:ext>
            </a:extLst>
          </p:cNvPr>
          <p:cNvPicPr>
            <a:picLocks noChangeAspect="1"/>
          </p:cNvPicPr>
          <p:nvPr/>
        </p:nvPicPr>
        <p:blipFill>
          <a:blip r:embed="rId4"/>
          <a:stretch>
            <a:fillRect/>
          </a:stretch>
        </p:blipFill>
        <p:spPr>
          <a:xfrm>
            <a:off x="6959559" y="797460"/>
            <a:ext cx="1902438" cy="1929461"/>
          </a:xfrm>
          <a:prstGeom prst="rect">
            <a:avLst/>
          </a:prstGeom>
        </p:spPr>
      </p:pic>
      <p:pic>
        <p:nvPicPr>
          <p:cNvPr id="7" name="Picture 6" descr="EDS programme">
            <a:extLst>
              <a:ext uri="{FF2B5EF4-FFF2-40B4-BE49-F238E27FC236}">
                <a16:creationId xmlns:a16="http://schemas.microsoft.com/office/drawing/2014/main" id="{A6E1C0D9-A0CE-4CFF-99B6-D73CFD0775EE}"/>
              </a:ext>
            </a:extLst>
          </p:cNvPr>
          <p:cNvPicPr>
            <a:picLocks noChangeAspect="1"/>
          </p:cNvPicPr>
          <p:nvPr/>
        </p:nvPicPr>
        <p:blipFill>
          <a:blip r:embed="rId5"/>
          <a:stretch>
            <a:fillRect/>
          </a:stretch>
        </p:blipFill>
        <p:spPr>
          <a:xfrm>
            <a:off x="4602295" y="2974440"/>
            <a:ext cx="4305300" cy="1371600"/>
          </a:xfrm>
          <a:prstGeom prst="rect">
            <a:avLst/>
          </a:prstGeom>
        </p:spPr>
      </p:pic>
      <p:pic>
        <p:nvPicPr>
          <p:cNvPr id="10" name="Picture 9" descr="EdTech Programme">
            <a:extLst>
              <a:ext uri="{FF2B5EF4-FFF2-40B4-BE49-F238E27FC236}">
                <a16:creationId xmlns:a16="http://schemas.microsoft.com/office/drawing/2014/main" id="{9B20DC13-FBB1-436F-BD7F-CD74554104F2}"/>
              </a:ext>
            </a:extLst>
          </p:cNvPr>
          <p:cNvPicPr>
            <a:picLocks noChangeAspect="1"/>
          </p:cNvPicPr>
          <p:nvPr/>
        </p:nvPicPr>
        <p:blipFill>
          <a:blip r:embed="rId6"/>
          <a:stretch>
            <a:fillRect/>
          </a:stretch>
        </p:blipFill>
        <p:spPr>
          <a:xfrm>
            <a:off x="236405" y="2979202"/>
            <a:ext cx="4276725" cy="1362075"/>
          </a:xfrm>
          <a:prstGeom prst="rect">
            <a:avLst/>
          </a:prstGeom>
        </p:spPr>
      </p:pic>
      <p:pic>
        <p:nvPicPr>
          <p:cNvPr id="6" name="Picture 5" descr="EnhanceDTP ">
            <a:extLst>
              <a:ext uri="{FF2B5EF4-FFF2-40B4-BE49-F238E27FC236}">
                <a16:creationId xmlns:a16="http://schemas.microsoft.com/office/drawing/2014/main" id="{3902C9E6-79CC-4449-9ACF-938010C1ED19}"/>
              </a:ext>
            </a:extLst>
          </p:cNvPr>
          <p:cNvPicPr>
            <a:picLocks noChangeAspect="1"/>
          </p:cNvPicPr>
          <p:nvPr/>
        </p:nvPicPr>
        <p:blipFill>
          <a:blip r:embed="rId7"/>
          <a:stretch>
            <a:fillRect/>
          </a:stretch>
        </p:blipFill>
        <p:spPr>
          <a:xfrm>
            <a:off x="0" y="31342"/>
            <a:ext cx="9144000" cy="2900064"/>
          </a:xfrm>
          <a:prstGeom prst="rect">
            <a:avLst/>
          </a:prstGeom>
        </p:spPr>
      </p:pic>
    </p:spTree>
    <p:extLst>
      <p:ext uri="{BB962C8B-B14F-4D97-AF65-F5344CB8AC3E}">
        <p14:creationId xmlns:p14="http://schemas.microsoft.com/office/powerpoint/2010/main" val="743699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DC69-40F0-4C0F-BCCF-2EFB1C97235D}"/>
              </a:ext>
            </a:extLst>
          </p:cNvPr>
          <p:cNvSpPr>
            <a:spLocks noGrp="1"/>
          </p:cNvSpPr>
          <p:nvPr>
            <p:ph type="ctrTitle"/>
          </p:nvPr>
        </p:nvSpPr>
        <p:spPr/>
        <p:txBody>
          <a:bodyPr/>
          <a:lstStyle/>
          <a:p>
            <a:r>
              <a:rPr lang="en-GB" dirty="0"/>
              <a:t>05</a:t>
            </a:r>
          </a:p>
        </p:txBody>
      </p:sp>
      <p:sp>
        <p:nvSpPr>
          <p:cNvPr id="3" name="Subtitle 2">
            <a:extLst>
              <a:ext uri="{FF2B5EF4-FFF2-40B4-BE49-F238E27FC236}">
                <a16:creationId xmlns:a16="http://schemas.microsoft.com/office/drawing/2014/main" id="{88702853-A099-40FF-84D1-524DD79EE7C1}"/>
              </a:ext>
            </a:extLst>
          </p:cNvPr>
          <p:cNvSpPr>
            <a:spLocks noGrp="1"/>
          </p:cNvSpPr>
          <p:nvPr>
            <p:ph type="subTitle" idx="1"/>
          </p:nvPr>
        </p:nvSpPr>
        <p:spPr/>
        <p:txBody>
          <a:bodyPr/>
          <a:lstStyle/>
          <a:p>
            <a:r>
              <a:rPr lang="en-GB" dirty="0"/>
              <a:t>Accessibility &amp; Inclusion</a:t>
            </a:r>
          </a:p>
        </p:txBody>
      </p:sp>
    </p:spTree>
    <p:extLst>
      <p:ext uri="{BB962C8B-B14F-4D97-AF65-F5344CB8AC3E}">
        <p14:creationId xmlns:p14="http://schemas.microsoft.com/office/powerpoint/2010/main" val="250624079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B256633A-FEEB-424C-822A-77FF32560313}"/>
              </a:ext>
            </a:extLst>
          </p:cNvPr>
          <p:cNvSpPr>
            <a:spLocks noGrp="1"/>
          </p:cNvSpPr>
          <p:nvPr>
            <p:ph type="sldNum" sz="quarter" idx="12"/>
          </p:nvPr>
        </p:nvSpPr>
        <p:spPr>
          <a:xfrm>
            <a:off x="7956376" y="4767263"/>
            <a:ext cx="909464" cy="273844"/>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8A499-7ABC-47F0-A17C-380996356C13}" type="slidenum">
              <a:rPr lang="en-GB" smtClean="0"/>
              <a:pPr/>
              <a:t>29</a:t>
            </a:fld>
            <a:endParaRPr lang="en-GB"/>
          </a:p>
        </p:txBody>
      </p:sp>
      <p:sp>
        <p:nvSpPr>
          <p:cNvPr id="4" name="TextBox 3">
            <a:extLst>
              <a:ext uri="{FF2B5EF4-FFF2-40B4-BE49-F238E27FC236}">
                <a16:creationId xmlns:a16="http://schemas.microsoft.com/office/drawing/2014/main" id="{4F4C9872-8DBE-49A7-8BC9-18857214F824}"/>
              </a:ext>
            </a:extLst>
          </p:cNvPr>
          <p:cNvSpPr txBox="1"/>
          <p:nvPr/>
        </p:nvSpPr>
        <p:spPr>
          <a:xfrm>
            <a:off x="252094" y="4609070"/>
            <a:ext cx="7704281" cy="169277"/>
          </a:xfrm>
          <a:prstGeom prst="rect">
            <a:avLst/>
          </a:prstGeom>
          <a:noFill/>
        </p:spPr>
        <p:txBody>
          <a:bodyPr wrap="square" lIns="0" tIns="0" rIns="0" bIns="0" rtlCol="0">
            <a:spAutoFit/>
          </a:bodyPr>
          <a:lstStyle/>
          <a:p>
            <a:r>
              <a:rPr lang="en-GB" sz="1100" i="1" dirty="0"/>
              <a:t>Slides from an online webinar delivered by Sally Betts and Alistair McNaught</a:t>
            </a:r>
          </a:p>
        </p:txBody>
      </p:sp>
      <p:pic>
        <p:nvPicPr>
          <p:cNvPr id="9" name="Picture 8" descr="DTPF Competency F">
            <a:extLst>
              <a:ext uri="{FF2B5EF4-FFF2-40B4-BE49-F238E27FC236}">
                <a16:creationId xmlns:a16="http://schemas.microsoft.com/office/drawing/2014/main" id="{7DE442C3-CEF1-4546-A8C1-59E16E3A62B1}"/>
              </a:ext>
            </a:extLst>
          </p:cNvPr>
          <p:cNvPicPr>
            <a:picLocks noChangeAspect="1"/>
          </p:cNvPicPr>
          <p:nvPr/>
        </p:nvPicPr>
        <p:blipFill rotWithShape="1">
          <a:blip r:embed="rId3"/>
          <a:srcRect t="31989"/>
          <a:stretch/>
        </p:blipFill>
        <p:spPr>
          <a:xfrm>
            <a:off x="82055" y="1195432"/>
            <a:ext cx="8979889" cy="2752635"/>
          </a:xfrm>
          <a:prstGeom prst="rect">
            <a:avLst/>
          </a:prstGeom>
        </p:spPr>
      </p:pic>
      <p:sp>
        <p:nvSpPr>
          <p:cNvPr id="3" name="Rectangle 2">
            <a:extLst>
              <a:ext uri="{FF2B5EF4-FFF2-40B4-BE49-F238E27FC236}">
                <a16:creationId xmlns:a16="http://schemas.microsoft.com/office/drawing/2014/main" id="{9BC51BF5-EB21-4BBA-9CA5-F01BB9D94645}"/>
              </a:ext>
              <a:ext uri="{C183D7F6-B498-43B3-948B-1728B52AA6E4}">
                <adec:decorative xmlns:adec="http://schemas.microsoft.com/office/drawing/2017/decorative" val="1"/>
              </a:ext>
            </a:extLst>
          </p:cNvPr>
          <p:cNvSpPr/>
          <p:nvPr/>
        </p:nvSpPr>
        <p:spPr>
          <a:xfrm>
            <a:off x="6372200" y="1166816"/>
            <a:ext cx="1368152" cy="24784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ETF Logo">
            <a:extLst>
              <a:ext uri="{FF2B5EF4-FFF2-40B4-BE49-F238E27FC236}">
                <a16:creationId xmlns:a16="http://schemas.microsoft.com/office/drawing/2014/main" id="{D3F01E0F-202F-4FCF-8E06-BA63DB658D79}"/>
              </a:ext>
            </a:extLst>
          </p:cNvPr>
          <p:cNvPicPr>
            <a:picLocks noChangeAspect="1"/>
          </p:cNvPicPr>
          <p:nvPr/>
        </p:nvPicPr>
        <p:blipFill rotWithShape="1">
          <a:blip r:embed="rId4"/>
          <a:srcRect l="86618" t="4465" r="2607" b="83909"/>
          <a:stretch/>
        </p:blipFill>
        <p:spPr>
          <a:xfrm>
            <a:off x="7920376" y="102393"/>
            <a:ext cx="985187" cy="597695"/>
          </a:xfrm>
          <a:prstGeom prst="rect">
            <a:avLst/>
          </a:prstGeom>
        </p:spPr>
      </p:pic>
      <p:sp>
        <p:nvSpPr>
          <p:cNvPr id="2" name="Title 1">
            <a:extLst>
              <a:ext uri="{FF2B5EF4-FFF2-40B4-BE49-F238E27FC236}">
                <a16:creationId xmlns:a16="http://schemas.microsoft.com/office/drawing/2014/main" id="{DE2131BB-85C4-41EC-909D-3E44931ADE6D}"/>
              </a:ext>
            </a:extLst>
          </p:cNvPr>
          <p:cNvSpPr>
            <a:spLocks noGrp="1"/>
          </p:cNvSpPr>
          <p:nvPr>
            <p:ph type="title"/>
          </p:nvPr>
        </p:nvSpPr>
        <p:spPr>
          <a:xfrm>
            <a:off x="252095" y="205979"/>
            <a:ext cx="7668282" cy="857250"/>
          </a:xfrm>
        </p:spPr>
        <p:txBody>
          <a:bodyPr>
            <a:normAutofit/>
          </a:bodyPr>
          <a:lstStyle/>
          <a:p>
            <a:r>
              <a:rPr lang="en-GB" sz="2400" dirty="0">
                <a:solidFill>
                  <a:schemeClr val="tx1"/>
                </a:solidFill>
              </a:rPr>
              <a:t>Digital Teaching Professional Framework </a:t>
            </a:r>
            <a:br>
              <a:rPr lang="en-GB" sz="2400" dirty="0">
                <a:solidFill>
                  <a:schemeClr val="tx1"/>
                </a:solidFill>
              </a:rPr>
            </a:br>
            <a:r>
              <a:rPr lang="en-GB" sz="2400" dirty="0">
                <a:solidFill>
                  <a:schemeClr val="tx1"/>
                </a:solidFill>
              </a:rPr>
              <a:t>#DTPF</a:t>
            </a:r>
          </a:p>
        </p:txBody>
      </p:sp>
    </p:spTree>
    <p:extLst>
      <p:ext uri="{BB962C8B-B14F-4D97-AF65-F5344CB8AC3E}">
        <p14:creationId xmlns:p14="http://schemas.microsoft.com/office/powerpoint/2010/main" val="20893904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01</a:t>
            </a:r>
          </a:p>
        </p:txBody>
      </p:sp>
      <p:sp>
        <p:nvSpPr>
          <p:cNvPr id="5" name="Subtitle 4"/>
          <p:cNvSpPr>
            <a:spLocks noGrp="1"/>
          </p:cNvSpPr>
          <p:nvPr>
            <p:ph type="subTitle" idx="1"/>
          </p:nvPr>
        </p:nvSpPr>
        <p:spPr/>
        <p:txBody>
          <a:bodyPr>
            <a:normAutofit/>
          </a:bodyPr>
          <a:lstStyle/>
          <a:p>
            <a:r>
              <a:rPr lang="en-GB" sz="3600"/>
              <a:t>ETF’s Mission &amp; Values</a:t>
            </a:r>
            <a:endParaRPr lang="en-US" sz="3600"/>
          </a:p>
        </p:txBody>
      </p:sp>
    </p:spTree>
    <p:extLst>
      <p:ext uri="{BB962C8B-B14F-4D97-AF65-F5344CB8AC3E}">
        <p14:creationId xmlns:p14="http://schemas.microsoft.com/office/powerpoint/2010/main" val="987701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BFD865A-BA13-4B53-B8DF-61A43AA7B2F6}"/>
              </a:ext>
            </a:extLst>
          </p:cNvPr>
          <p:cNvSpPr txBox="1"/>
          <p:nvPr/>
        </p:nvSpPr>
        <p:spPr>
          <a:xfrm>
            <a:off x="375661" y="4935291"/>
            <a:ext cx="7704281" cy="169277"/>
          </a:xfrm>
          <a:prstGeom prst="rect">
            <a:avLst/>
          </a:prstGeom>
          <a:noFill/>
        </p:spPr>
        <p:txBody>
          <a:bodyPr wrap="square" lIns="0" tIns="0" rIns="0" bIns="0" rtlCol="0">
            <a:spAutoFit/>
          </a:bodyPr>
          <a:lstStyle/>
          <a:p>
            <a:r>
              <a:rPr lang="en-GB" sz="1100" i="1" dirty="0"/>
              <a:t>Slides from an online webinar delivered by Sally Betts and Alistair McNaught</a:t>
            </a:r>
          </a:p>
        </p:txBody>
      </p:sp>
      <p:sp>
        <p:nvSpPr>
          <p:cNvPr id="3" name="Slide Number Placeholder 2" hidden="1">
            <a:extLst>
              <a:ext uri="{FF2B5EF4-FFF2-40B4-BE49-F238E27FC236}">
                <a16:creationId xmlns:a16="http://schemas.microsoft.com/office/drawing/2014/main" id="{3C85C780-AF1E-4628-BF61-DDFC6062EA60}"/>
              </a:ext>
            </a:extLst>
          </p:cNvPr>
          <p:cNvSpPr>
            <a:spLocks noGrp="1"/>
          </p:cNvSpPr>
          <p:nvPr>
            <p:ph type="sldNum" sz="quarter" idx="12"/>
          </p:nvPr>
        </p:nvSpPr>
        <p:spPr>
          <a:xfrm>
            <a:off x="7956376" y="4767263"/>
            <a:ext cx="909464" cy="273844"/>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8A499-7ABC-47F0-A17C-380996356C13}" type="slidenum">
              <a:rPr lang="en-GB" smtClean="0"/>
              <a:pPr/>
              <a:t>30</a:t>
            </a:fld>
            <a:endParaRPr lang="en-GB"/>
          </a:p>
        </p:txBody>
      </p:sp>
      <p:pic>
        <p:nvPicPr>
          <p:cNvPr id="7" name="Picture 6" descr="ETF Logo">
            <a:extLst>
              <a:ext uri="{FF2B5EF4-FFF2-40B4-BE49-F238E27FC236}">
                <a16:creationId xmlns:a16="http://schemas.microsoft.com/office/drawing/2014/main" id="{7BEDCD01-15AB-498D-8052-73FC28C230C8}"/>
              </a:ext>
            </a:extLst>
          </p:cNvPr>
          <p:cNvPicPr>
            <a:picLocks noChangeAspect="1"/>
          </p:cNvPicPr>
          <p:nvPr/>
        </p:nvPicPr>
        <p:blipFill rotWithShape="1">
          <a:blip r:embed="rId3"/>
          <a:srcRect l="86618" t="4465" r="2607" b="83909"/>
          <a:stretch/>
        </p:blipFill>
        <p:spPr>
          <a:xfrm>
            <a:off x="7920376" y="102393"/>
            <a:ext cx="985187" cy="597695"/>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60D4BCC2-4BE0-4239-9C5E-C1FBB4ACFE9F}"/>
              </a:ext>
            </a:extLst>
          </p:cNvPr>
          <p:cNvPicPr>
            <a:picLocks noChangeAspect="1"/>
          </p:cNvPicPr>
          <p:nvPr/>
        </p:nvPicPr>
        <p:blipFill rotWithShape="1">
          <a:blip r:embed="rId4">
            <a:extLst>
              <a:ext uri="{28A0092B-C50C-407E-A947-70E740481C1C}">
                <a14:useLocalDpi xmlns:a14="http://schemas.microsoft.com/office/drawing/2010/main" val="0"/>
              </a:ext>
            </a:extLst>
          </a:blip>
          <a:srcRect t="4564" b="5981"/>
          <a:stretch/>
        </p:blipFill>
        <p:spPr>
          <a:xfrm>
            <a:off x="0" y="989086"/>
            <a:ext cx="9144000" cy="3874293"/>
          </a:xfrm>
          <a:prstGeom prst="rect">
            <a:avLst/>
          </a:prstGeom>
        </p:spPr>
      </p:pic>
      <p:sp>
        <p:nvSpPr>
          <p:cNvPr id="6" name="Title 5">
            <a:extLst>
              <a:ext uri="{FF2B5EF4-FFF2-40B4-BE49-F238E27FC236}">
                <a16:creationId xmlns:a16="http://schemas.microsoft.com/office/drawing/2014/main" id="{0D39A7D6-E9E3-4C66-9B1F-0FAE43FF69D6}"/>
              </a:ext>
            </a:extLst>
          </p:cNvPr>
          <p:cNvSpPr>
            <a:spLocks noGrp="1"/>
          </p:cNvSpPr>
          <p:nvPr>
            <p:ph type="title"/>
          </p:nvPr>
        </p:nvSpPr>
        <p:spPr>
          <a:xfrm>
            <a:off x="252095" y="205979"/>
            <a:ext cx="3368436" cy="857250"/>
          </a:xfrm>
        </p:spPr>
        <p:txBody>
          <a:bodyPr>
            <a:normAutofit/>
          </a:bodyPr>
          <a:lstStyle/>
          <a:p>
            <a:r>
              <a:rPr lang="en-GB" sz="2800" dirty="0">
                <a:solidFill>
                  <a:schemeClr val="tx1"/>
                </a:solidFill>
              </a:rPr>
              <a:t>Modules</a:t>
            </a:r>
          </a:p>
        </p:txBody>
      </p:sp>
    </p:spTree>
    <p:extLst>
      <p:ext uri="{BB962C8B-B14F-4D97-AF65-F5344CB8AC3E}">
        <p14:creationId xmlns:p14="http://schemas.microsoft.com/office/powerpoint/2010/main" val="32496209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364BC88-5216-4190-9132-AB5CBCA6676F}"/>
              </a:ext>
            </a:extLst>
          </p:cNvPr>
          <p:cNvSpPr txBox="1"/>
          <p:nvPr/>
        </p:nvSpPr>
        <p:spPr>
          <a:xfrm>
            <a:off x="252094" y="4769711"/>
            <a:ext cx="7704281" cy="169277"/>
          </a:xfrm>
          <a:prstGeom prst="rect">
            <a:avLst/>
          </a:prstGeom>
          <a:noFill/>
        </p:spPr>
        <p:txBody>
          <a:bodyPr wrap="square" lIns="0" tIns="0" rIns="0" bIns="0" rtlCol="0">
            <a:spAutoFit/>
          </a:bodyPr>
          <a:lstStyle/>
          <a:p>
            <a:r>
              <a:rPr lang="en-GB" sz="1100" i="1" dirty="0"/>
              <a:t>Slides from an online webinar delivered by Sally Betts and Alistair McNaught</a:t>
            </a:r>
          </a:p>
        </p:txBody>
      </p:sp>
      <p:sp>
        <p:nvSpPr>
          <p:cNvPr id="5" name="Slide Number Placeholder 4" hidden="1">
            <a:extLst>
              <a:ext uri="{FF2B5EF4-FFF2-40B4-BE49-F238E27FC236}">
                <a16:creationId xmlns:a16="http://schemas.microsoft.com/office/drawing/2014/main" id="{3DE02724-C30C-44A3-8CED-1E8263521A35}"/>
              </a:ext>
            </a:extLst>
          </p:cNvPr>
          <p:cNvSpPr>
            <a:spLocks noGrp="1"/>
          </p:cNvSpPr>
          <p:nvPr>
            <p:ph type="sldNum" sz="quarter" idx="12"/>
          </p:nvPr>
        </p:nvSpPr>
        <p:spPr>
          <a:xfrm>
            <a:off x="7956376" y="4767263"/>
            <a:ext cx="909464" cy="273844"/>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8A499-7ABC-47F0-A17C-380996356C13}" type="slidenum">
              <a:rPr lang="en-GB" smtClean="0"/>
              <a:pPr/>
              <a:t>31</a:t>
            </a:fld>
            <a:endParaRPr lang="en-GB"/>
          </a:p>
        </p:txBody>
      </p:sp>
      <p:pic>
        <p:nvPicPr>
          <p:cNvPr id="12" name="Picture 11" descr="A close up of a sign&#10;&#10;Description automatically generated">
            <a:extLst>
              <a:ext uri="{FF2B5EF4-FFF2-40B4-BE49-F238E27FC236}">
                <a16:creationId xmlns:a16="http://schemas.microsoft.com/office/drawing/2014/main" id="{BD199903-D7B8-4AF3-AB9B-2BDEBD883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3441183"/>
            <a:ext cx="1114632" cy="1478354"/>
          </a:xfrm>
          <a:prstGeom prst="rect">
            <a:avLst/>
          </a:prstGeom>
        </p:spPr>
      </p:pic>
      <p:sp>
        <p:nvSpPr>
          <p:cNvPr id="11" name="TextBox 10">
            <a:extLst>
              <a:ext uri="{FF2B5EF4-FFF2-40B4-BE49-F238E27FC236}">
                <a16:creationId xmlns:a16="http://schemas.microsoft.com/office/drawing/2014/main" id="{234540AC-8AE8-47FF-A5EE-0A8D8F58C396}"/>
              </a:ext>
            </a:extLst>
          </p:cNvPr>
          <p:cNvSpPr txBox="1"/>
          <p:nvPr/>
        </p:nvSpPr>
        <p:spPr>
          <a:xfrm>
            <a:off x="226739" y="4318170"/>
            <a:ext cx="5107247" cy="207749"/>
          </a:xfrm>
          <a:prstGeom prst="rect">
            <a:avLst/>
          </a:prstGeom>
          <a:noFill/>
        </p:spPr>
        <p:txBody>
          <a:bodyPr wrap="square" lIns="0" tIns="0" rIns="0" bIns="0" rtlCol="0">
            <a:spAutoFit/>
          </a:bodyPr>
          <a:lstStyle/>
          <a:p>
            <a:pPr>
              <a:tabLst>
                <a:tab pos="452438" algn="l"/>
              </a:tabLst>
            </a:pPr>
            <a:r>
              <a:rPr lang="en-GB" sz="1350" dirty="0"/>
              <a:t>	Awarded a 3 star badge </a:t>
            </a:r>
          </a:p>
        </p:txBody>
      </p:sp>
      <p:sp>
        <p:nvSpPr>
          <p:cNvPr id="10" name="TextBox 9">
            <a:extLst>
              <a:ext uri="{FF2B5EF4-FFF2-40B4-BE49-F238E27FC236}">
                <a16:creationId xmlns:a16="http://schemas.microsoft.com/office/drawing/2014/main" id="{504003DC-02AD-4D49-8FFD-6392DE578505}"/>
              </a:ext>
            </a:extLst>
          </p:cNvPr>
          <p:cNvSpPr txBox="1"/>
          <p:nvPr/>
        </p:nvSpPr>
        <p:spPr>
          <a:xfrm>
            <a:off x="226739" y="3796773"/>
            <a:ext cx="5107247" cy="415498"/>
          </a:xfrm>
          <a:prstGeom prst="rect">
            <a:avLst/>
          </a:prstGeom>
          <a:noFill/>
        </p:spPr>
        <p:txBody>
          <a:bodyPr wrap="square" lIns="0" tIns="0" rIns="0" bIns="0" rtlCol="0">
            <a:spAutoFit/>
          </a:bodyPr>
          <a:lstStyle/>
          <a:p>
            <a:pPr marL="452438" indent="-452438">
              <a:buFont typeface="Wingdings" panose="05000000000000000000" pitchFamily="2" charset="2"/>
              <a:buChar char="Ø"/>
            </a:pPr>
            <a:r>
              <a:rPr lang="en-GB" sz="1350" dirty="0"/>
              <a:t>Upload a resource and reflection showing your newly adopted practice</a:t>
            </a:r>
          </a:p>
        </p:txBody>
      </p:sp>
      <p:pic>
        <p:nvPicPr>
          <p:cNvPr id="9" name="Picture 8" descr="A picture containing shirt&#10;&#10;Description automatically generated">
            <a:extLst>
              <a:ext uri="{FF2B5EF4-FFF2-40B4-BE49-F238E27FC236}">
                <a16:creationId xmlns:a16="http://schemas.microsoft.com/office/drawing/2014/main" id="{F0D6FE8E-E478-49AF-B56E-255D9EC3C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1412" y="2162991"/>
            <a:ext cx="1084718" cy="1438679"/>
          </a:xfrm>
          <a:prstGeom prst="rect">
            <a:avLst/>
          </a:prstGeom>
        </p:spPr>
      </p:pic>
      <p:sp>
        <p:nvSpPr>
          <p:cNvPr id="7" name="TextBox 6">
            <a:extLst>
              <a:ext uri="{FF2B5EF4-FFF2-40B4-BE49-F238E27FC236}">
                <a16:creationId xmlns:a16="http://schemas.microsoft.com/office/drawing/2014/main" id="{A9F1749A-468B-43F0-A314-B4789B4AFC87}"/>
              </a:ext>
            </a:extLst>
          </p:cNvPr>
          <p:cNvSpPr txBox="1"/>
          <p:nvPr/>
        </p:nvSpPr>
        <p:spPr>
          <a:xfrm>
            <a:off x="234000" y="2571750"/>
            <a:ext cx="5107247" cy="207749"/>
          </a:xfrm>
          <a:prstGeom prst="rect">
            <a:avLst/>
          </a:prstGeom>
          <a:noFill/>
        </p:spPr>
        <p:txBody>
          <a:bodyPr wrap="square" lIns="0" tIns="0" rIns="0" bIns="0" rtlCol="0">
            <a:spAutoFit/>
          </a:bodyPr>
          <a:lstStyle/>
          <a:p>
            <a:pPr marL="452438" indent="-452438">
              <a:buFont typeface="Wingdings" panose="05000000000000000000" pitchFamily="2" charset="2"/>
              <a:buChar char="Ø"/>
            </a:pPr>
            <a:r>
              <a:rPr lang="en-GB" sz="1350" dirty="0"/>
              <a:t>Reflect on how you have/intend to change your practice </a:t>
            </a:r>
          </a:p>
        </p:txBody>
      </p:sp>
      <p:sp>
        <p:nvSpPr>
          <p:cNvPr id="8" name="TextBox 7">
            <a:extLst>
              <a:ext uri="{FF2B5EF4-FFF2-40B4-BE49-F238E27FC236}">
                <a16:creationId xmlns:a16="http://schemas.microsoft.com/office/drawing/2014/main" id="{BE7DE1E0-35F8-412E-9F6C-931FCF891BA1}"/>
              </a:ext>
            </a:extLst>
          </p:cNvPr>
          <p:cNvSpPr txBox="1"/>
          <p:nvPr/>
        </p:nvSpPr>
        <p:spPr>
          <a:xfrm>
            <a:off x="237143" y="2886834"/>
            <a:ext cx="5107247" cy="207749"/>
          </a:xfrm>
          <a:prstGeom prst="rect">
            <a:avLst/>
          </a:prstGeom>
          <a:noFill/>
        </p:spPr>
        <p:txBody>
          <a:bodyPr wrap="square" lIns="0" tIns="0" rIns="0" bIns="0" rtlCol="0">
            <a:spAutoFit/>
          </a:bodyPr>
          <a:lstStyle/>
          <a:p>
            <a:pPr>
              <a:tabLst>
                <a:tab pos="452438" algn="l"/>
              </a:tabLst>
            </a:pPr>
            <a:r>
              <a:rPr lang="en-GB" sz="1350" dirty="0"/>
              <a:t>	Awarded a 2 star badge </a:t>
            </a:r>
          </a:p>
        </p:txBody>
      </p:sp>
      <p:pic>
        <p:nvPicPr>
          <p:cNvPr id="17" name="Picture 16" descr="A picture containing shirt&#10;&#10;Description automatically generated">
            <a:extLst>
              <a:ext uri="{FF2B5EF4-FFF2-40B4-BE49-F238E27FC236}">
                <a16:creationId xmlns:a16="http://schemas.microsoft.com/office/drawing/2014/main" id="{F8437F92-B6D8-4082-B190-43DA0A2BF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987425"/>
            <a:ext cx="1084717" cy="1438677"/>
          </a:xfrm>
          <a:prstGeom prst="rect">
            <a:avLst/>
          </a:prstGeom>
        </p:spPr>
      </p:pic>
      <p:sp>
        <p:nvSpPr>
          <p:cNvPr id="20" name="TextBox 19">
            <a:extLst>
              <a:ext uri="{FF2B5EF4-FFF2-40B4-BE49-F238E27FC236}">
                <a16:creationId xmlns:a16="http://schemas.microsoft.com/office/drawing/2014/main" id="{12FDFCA1-7F35-43A0-A0F7-9292B17D1C56}"/>
              </a:ext>
            </a:extLst>
          </p:cNvPr>
          <p:cNvSpPr txBox="1"/>
          <p:nvPr/>
        </p:nvSpPr>
        <p:spPr>
          <a:xfrm>
            <a:off x="234000" y="1499710"/>
            <a:ext cx="5107247" cy="207749"/>
          </a:xfrm>
          <a:prstGeom prst="rect">
            <a:avLst/>
          </a:prstGeom>
          <a:noFill/>
        </p:spPr>
        <p:txBody>
          <a:bodyPr wrap="square" lIns="0" tIns="0" rIns="0" bIns="0" rtlCol="0">
            <a:spAutoFit/>
          </a:bodyPr>
          <a:lstStyle/>
          <a:p>
            <a:pPr lvl="1"/>
            <a:r>
              <a:rPr lang="en-GB" sz="1350" dirty="0"/>
              <a:t>Awarded a 1 star badge </a:t>
            </a:r>
          </a:p>
        </p:txBody>
      </p:sp>
      <p:sp>
        <p:nvSpPr>
          <p:cNvPr id="22" name="TextBox 21">
            <a:extLst>
              <a:ext uri="{FF2B5EF4-FFF2-40B4-BE49-F238E27FC236}">
                <a16:creationId xmlns:a16="http://schemas.microsoft.com/office/drawing/2014/main" id="{0F577C99-01A9-470A-BF2F-7D67C551E3F5}"/>
              </a:ext>
            </a:extLst>
          </p:cNvPr>
          <p:cNvSpPr txBox="1"/>
          <p:nvPr/>
        </p:nvSpPr>
        <p:spPr>
          <a:xfrm>
            <a:off x="234000" y="1203598"/>
            <a:ext cx="5107247" cy="207749"/>
          </a:xfrm>
          <a:prstGeom prst="rect">
            <a:avLst/>
          </a:prstGeom>
          <a:noFill/>
        </p:spPr>
        <p:txBody>
          <a:bodyPr wrap="square" lIns="0" tIns="0" rIns="0" bIns="0" rtlCol="0">
            <a:spAutoFit/>
          </a:bodyPr>
          <a:lstStyle/>
          <a:p>
            <a:pPr marL="285750" indent="-285750">
              <a:buFont typeface="Wingdings" panose="05000000000000000000" pitchFamily="2" charset="2"/>
              <a:buChar char="Ø"/>
            </a:pPr>
            <a:r>
              <a:rPr lang="en-GB" sz="1350" dirty="0"/>
              <a:t>   Complete a cluster of modules</a:t>
            </a:r>
          </a:p>
        </p:txBody>
      </p:sp>
      <p:sp>
        <p:nvSpPr>
          <p:cNvPr id="2" name="Title 1">
            <a:extLst>
              <a:ext uri="{FF2B5EF4-FFF2-40B4-BE49-F238E27FC236}">
                <a16:creationId xmlns:a16="http://schemas.microsoft.com/office/drawing/2014/main" id="{1BE536EC-8BCE-4D2E-901F-EC650BAFB675}"/>
              </a:ext>
            </a:extLst>
          </p:cNvPr>
          <p:cNvSpPr>
            <a:spLocks noGrp="1"/>
          </p:cNvSpPr>
          <p:nvPr>
            <p:ph type="title"/>
          </p:nvPr>
        </p:nvSpPr>
        <p:spPr>
          <a:xfrm>
            <a:off x="266115" y="-64928"/>
            <a:ext cx="8547029" cy="857250"/>
          </a:xfrm>
        </p:spPr>
        <p:txBody>
          <a:bodyPr>
            <a:normAutofit/>
          </a:bodyPr>
          <a:lstStyle/>
          <a:p>
            <a:r>
              <a:rPr lang="en-GB" sz="2800" dirty="0">
                <a:solidFill>
                  <a:schemeClr val="tx1"/>
                </a:solidFill>
              </a:rPr>
              <a:t>Embed Learning</a:t>
            </a:r>
          </a:p>
        </p:txBody>
      </p:sp>
    </p:spTree>
    <p:extLst>
      <p:ext uri="{BB962C8B-B14F-4D97-AF65-F5344CB8AC3E}">
        <p14:creationId xmlns:p14="http://schemas.microsoft.com/office/powerpoint/2010/main" val="2375647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7" grpId="0"/>
      <p:bldP spid="8" grpId="0"/>
      <p:bldP spid="20"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3DE02724-C30C-44A3-8CED-1E8263521A35}"/>
              </a:ext>
            </a:extLst>
          </p:cNvPr>
          <p:cNvSpPr>
            <a:spLocks noGrp="1"/>
          </p:cNvSpPr>
          <p:nvPr>
            <p:ph type="sldNum" sz="quarter" idx="12"/>
          </p:nvPr>
        </p:nvSpPr>
        <p:spPr>
          <a:xfrm>
            <a:off x="7956376" y="4767263"/>
            <a:ext cx="909464" cy="273844"/>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8A499-7ABC-47F0-A17C-380996356C13}" type="slidenum">
              <a:rPr lang="en-GB" smtClean="0"/>
              <a:pPr/>
              <a:t>32</a:t>
            </a:fld>
            <a:endParaRPr lang="en-GB"/>
          </a:p>
        </p:txBody>
      </p:sp>
      <p:sp>
        <p:nvSpPr>
          <p:cNvPr id="20" name="TextBox 19">
            <a:extLst>
              <a:ext uri="{FF2B5EF4-FFF2-40B4-BE49-F238E27FC236}">
                <a16:creationId xmlns:a16="http://schemas.microsoft.com/office/drawing/2014/main" id="{28AB3BEF-01D3-423E-B0AA-DA2D89D3D35E}"/>
              </a:ext>
            </a:extLst>
          </p:cNvPr>
          <p:cNvSpPr txBox="1"/>
          <p:nvPr/>
        </p:nvSpPr>
        <p:spPr>
          <a:xfrm>
            <a:off x="301522" y="4732640"/>
            <a:ext cx="7704281" cy="169277"/>
          </a:xfrm>
          <a:prstGeom prst="rect">
            <a:avLst/>
          </a:prstGeom>
          <a:noFill/>
        </p:spPr>
        <p:txBody>
          <a:bodyPr wrap="square" lIns="0" tIns="0" rIns="0" bIns="0" rtlCol="0">
            <a:spAutoFit/>
          </a:bodyPr>
          <a:lstStyle/>
          <a:p>
            <a:r>
              <a:rPr lang="en-GB" sz="1100" i="1" dirty="0"/>
              <a:t>Slides from an online webinar delivered by Sally Betts and Alistair McNaught</a:t>
            </a:r>
          </a:p>
        </p:txBody>
      </p:sp>
      <p:pic>
        <p:nvPicPr>
          <p:cNvPr id="21" name="Picture 20" descr="A close up of a logo&#10;&#10;Description automatically generated">
            <a:extLst>
              <a:ext uri="{FF2B5EF4-FFF2-40B4-BE49-F238E27FC236}">
                <a16:creationId xmlns:a16="http://schemas.microsoft.com/office/drawing/2014/main" id="{EA769C09-3237-48A8-BD28-801D6A4BF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436" y="3484959"/>
            <a:ext cx="1197709" cy="1398769"/>
          </a:xfrm>
          <a:prstGeom prst="rect">
            <a:avLst/>
          </a:prstGeom>
        </p:spPr>
      </p:pic>
      <p:pic>
        <p:nvPicPr>
          <p:cNvPr id="19" name="Picture 18" descr="A close up of a logo&#10;&#10;Description automatically generated">
            <a:extLst>
              <a:ext uri="{FF2B5EF4-FFF2-40B4-BE49-F238E27FC236}">
                <a16:creationId xmlns:a16="http://schemas.microsoft.com/office/drawing/2014/main" id="{B97D7A6B-2690-4807-BBB5-BA3B047C4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879" y="3466274"/>
            <a:ext cx="1197709" cy="1400931"/>
          </a:xfrm>
          <a:prstGeom prst="rect">
            <a:avLst/>
          </a:prstGeom>
        </p:spPr>
      </p:pic>
      <p:pic>
        <p:nvPicPr>
          <p:cNvPr id="17" name="Picture 16" descr="A picture containing shirt&#10;&#10;Description automatically generated">
            <a:extLst>
              <a:ext uri="{FF2B5EF4-FFF2-40B4-BE49-F238E27FC236}">
                <a16:creationId xmlns:a16="http://schemas.microsoft.com/office/drawing/2014/main" id="{F8437F92-B6D8-4082-B190-43DA0A2BF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5436" y="2050095"/>
            <a:ext cx="1084717" cy="1438677"/>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4191C0B4-FFB6-47B1-B770-C0C71F6555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6656" y="2050093"/>
            <a:ext cx="1084718" cy="1438679"/>
          </a:xfrm>
          <a:prstGeom prst="rect">
            <a:avLst/>
          </a:prstGeom>
        </p:spPr>
      </p:pic>
      <p:pic>
        <p:nvPicPr>
          <p:cNvPr id="13" name="Picture 12" descr="A close up of a logo&#10;&#10;Description automatically generated">
            <a:extLst>
              <a:ext uri="{FF2B5EF4-FFF2-40B4-BE49-F238E27FC236}">
                <a16:creationId xmlns:a16="http://schemas.microsoft.com/office/drawing/2014/main" id="{C7CC9EC8-4D2A-48DB-BB7A-991319EBEE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6588" y="3499321"/>
            <a:ext cx="1197709" cy="1400931"/>
          </a:xfrm>
          <a:prstGeom prst="rect">
            <a:avLst/>
          </a:prstGeom>
        </p:spPr>
      </p:pic>
      <p:pic>
        <p:nvPicPr>
          <p:cNvPr id="11" name="Picture 10" descr="A close up of a sign&#10;&#10;Description automatically generated">
            <a:extLst>
              <a:ext uri="{FF2B5EF4-FFF2-40B4-BE49-F238E27FC236}">
                <a16:creationId xmlns:a16="http://schemas.microsoft.com/office/drawing/2014/main" id="{EBD027F2-47B3-4747-98F3-5053F6A64D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1524" y="2010418"/>
            <a:ext cx="1114632" cy="1478354"/>
          </a:xfrm>
          <a:prstGeom prst="rect">
            <a:avLst/>
          </a:prstGeom>
        </p:spPr>
      </p:pic>
      <p:pic>
        <p:nvPicPr>
          <p:cNvPr id="9" name="Picture 8" descr="A close up of a sign&#10;&#10;Description automatically generated">
            <a:extLst>
              <a:ext uri="{FF2B5EF4-FFF2-40B4-BE49-F238E27FC236}">
                <a16:creationId xmlns:a16="http://schemas.microsoft.com/office/drawing/2014/main" id="{1DC32969-72E4-4E8A-8C1D-A71BC74396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6588" y="553246"/>
            <a:ext cx="1058965" cy="1424125"/>
          </a:xfrm>
          <a:prstGeom prst="rect">
            <a:avLst/>
          </a:prstGeom>
        </p:spPr>
      </p:pic>
      <p:pic>
        <p:nvPicPr>
          <p:cNvPr id="7" name="Picture 6" descr="A close up of a sign&#10;&#10;Description automatically generated">
            <a:extLst>
              <a:ext uri="{FF2B5EF4-FFF2-40B4-BE49-F238E27FC236}">
                <a16:creationId xmlns:a16="http://schemas.microsoft.com/office/drawing/2014/main" id="{C9876027-FAD9-4E45-B851-1A693C1696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6384" y="585669"/>
            <a:ext cx="1028797" cy="1383555"/>
          </a:xfrm>
          <a:prstGeom prst="rect">
            <a:avLst/>
          </a:prstGeom>
        </p:spPr>
      </p:pic>
      <p:sp>
        <p:nvSpPr>
          <p:cNvPr id="14" name="TextBox 13">
            <a:extLst>
              <a:ext uri="{FF2B5EF4-FFF2-40B4-BE49-F238E27FC236}">
                <a16:creationId xmlns:a16="http://schemas.microsoft.com/office/drawing/2014/main" id="{6F58538C-AE91-4BB5-BB54-D43F7345623E}"/>
              </a:ext>
            </a:extLst>
          </p:cNvPr>
          <p:cNvSpPr txBox="1"/>
          <p:nvPr/>
        </p:nvSpPr>
        <p:spPr>
          <a:xfrm>
            <a:off x="289703" y="4329731"/>
            <a:ext cx="6381474" cy="369332"/>
          </a:xfrm>
          <a:prstGeom prst="rect">
            <a:avLst/>
          </a:prstGeom>
          <a:noFill/>
        </p:spPr>
        <p:txBody>
          <a:bodyPr wrap="square" lIns="0" tIns="0" rIns="0" bIns="0" rtlCol="0">
            <a:spAutoFit/>
          </a:bodyPr>
          <a:lstStyle/>
          <a:p>
            <a:r>
              <a:rPr lang="en-GB" sz="2400" b="1" dirty="0"/>
              <a:t>Similar process across stages</a:t>
            </a:r>
          </a:p>
        </p:txBody>
      </p:sp>
      <p:pic>
        <p:nvPicPr>
          <p:cNvPr id="16" name="Picture 15" descr="Badges">
            <a:extLst>
              <a:ext uri="{FF2B5EF4-FFF2-40B4-BE49-F238E27FC236}">
                <a16:creationId xmlns:a16="http://schemas.microsoft.com/office/drawing/2014/main" id="{54669E5F-F8E3-4B4B-8A6C-CFB6B27F7429}"/>
              </a:ext>
            </a:extLst>
          </p:cNvPr>
          <p:cNvPicPr>
            <a:picLocks noChangeAspect="1"/>
          </p:cNvPicPr>
          <p:nvPr/>
        </p:nvPicPr>
        <p:blipFill>
          <a:blip r:embed="rId11"/>
          <a:stretch>
            <a:fillRect/>
          </a:stretch>
        </p:blipFill>
        <p:spPr>
          <a:xfrm>
            <a:off x="160877" y="628093"/>
            <a:ext cx="2533650" cy="952500"/>
          </a:xfrm>
          <a:prstGeom prst="rect">
            <a:avLst/>
          </a:prstGeom>
        </p:spPr>
      </p:pic>
      <p:pic>
        <p:nvPicPr>
          <p:cNvPr id="29" name="Picture 28" descr="3 Stages DTPF">
            <a:extLst>
              <a:ext uri="{FF2B5EF4-FFF2-40B4-BE49-F238E27FC236}">
                <a16:creationId xmlns:a16="http://schemas.microsoft.com/office/drawing/2014/main" id="{A767F869-1E44-4307-82F1-C8336535693F}"/>
              </a:ext>
            </a:extLst>
          </p:cNvPr>
          <p:cNvPicPr>
            <a:picLocks noChangeAspect="1"/>
          </p:cNvPicPr>
          <p:nvPr/>
        </p:nvPicPr>
        <p:blipFill>
          <a:blip r:embed="rId12"/>
          <a:stretch>
            <a:fillRect/>
          </a:stretch>
        </p:blipFill>
        <p:spPr>
          <a:xfrm>
            <a:off x="289703" y="1855256"/>
            <a:ext cx="4660656" cy="2199812"/>
          </a:xfrm>
          <a:prstGeom prst="rect">
            <a:avLst/>
          </a:prstGeom>
        </p:spPr>
      </p:pic>
      <p:sp>
        <p:nvSpPr>
          <p:cNvPr id="30" name="Title 1">
            <a:extLst>
              <a:ext uri="{FF2B5EF4-FFF2-40B4-BE49-F238E27FC236}">
                <a16:creationId xmlns:a16="http://schemas.microsoft.com/office/drawing/2014/main" id="{4F70E5D4-B8C8-4025-A8C4-32B1DBB5078E}"/>
              </a:ext>
            </a:extLst>
          </p:cNvPr>
          <p:cNvSpPr txBox="1">
            <a:spLocks/>
          </p:cNvSpPr>
          <p:nvPr/>
        </p:nvSpPr>
        <p:spPr>
          <a:xfrm>
            <a:off x="266115" y="-64928"/>
            <a:ext cx="8547029" cy="857250"/>
          </a:xfrm>
          <a:prstGeom prst="rect">
            <a:avLst/>
          </a:prstGeom>
        </p:spPr>
        <p:txBody>
          <a:bodyPr vert="horz" lIns="0" tIns="0" rIns="0" bIns="0" rtlCol="0" anchor="ctr">
            <a:normAutofit/>
          </a:bodyPr>
          <a:lstStyle>
            <a:lvl1pPr algn="l" defTabSz="914400" rtl="0" eaLnBrk="1" latinLnBrk="0" hangingPunct="1">
              <a:spcBef>
                <a:spcPct val="0"/>
              </a:spcBef>
              <a:buNone/>
              <a:defRPr sz="4400" kern="1200" cap="all" baseline="0">
                <a:solidFill>
                  <a:schemeClr val="tx1"/>
                </a:solidFill>
                <a:latin typeface="+mj-lt"/>
                <a:ea typeface="+mj-ea"/>
                <a:cs typeface="+mj-cs"/>
              </a:defRPr>
            </a:lvl1pPr>
          </a:lstStyle>
          <a:p>
            <a:r>
              <a:rPr lang="en-GB" sz="2800" b="1" dirty="0"/>
              <a:t>Embed Learning</a:t>
            </a:r>
          </a:p>
        </p:txBody>
      </p:sp>
    </p:spTree>
    <p:extLst>
      <p:ext uri="{BB962C8B-B14F-4D97-AF65-F5344CB8AC3E}">
        <p14:creationId xmlns:p14="http://schemas.microsoft.com/office/powerpoint/2010/main" val="967504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7F398A69-1F71-4D83-B337-09C0BCDB48B3}"/>
              </a:ext>
            </a:extLst>
          </p:cNvPr>
          <p:cNvSpPr>
            <a:spLocks noGrp="1"/>
          </p:cNvSpPr>
          <p:nvPr>
            <p:ph type="ftr" sz="quarter" idx="10"/>
          </p:nvPr>
        </p:nvSpPr>
        <p:spPr/>
        <p:txBody>
          <a:bodyPr/>
          <a:lstStyle/>
          <a:p>
            <a:r>
              <a:rPr lang="en-GB"/>
              <a:t>Education &amp; Training Foundation</a:t>
            </a:r>
          </a:p>
        </p:txBody>
      </p:sp>
      <p:sp>
        <p:nvSpPr>
          <p:cNvPr id="3" name="Slide Number Placeholder 2" hidden="1">
            <a:extLst>
              <a:ext uri="{FF2B5EF4-FFF2-40B4-BE49-F238E27FC236}">
                <a16:creationId xmlns:a16="http://schemas.microsoft.com/office/drawing/2014/main" id="{6D0335DA-80D9-4CEA-8804-EF549AB2F96B}"/>
              </a:ext>
            </a:extLst>
          </p:cNvPr>
          <p:cNvSpPr>
            <a:spLocks noGrp="1"/>
          </p:cNvSpPr>
          <p:nvPr>
            <p:ph type="sldNum" sz="quarter" idx="11"/>
          </p:nvPr>
        </p:nvSpPr>
        <p:spPr/>
        <p:txBody>
          <a:bodyPr/>
          <a:lstStyle/>
          <a:p>
            <a:fld id="{DA2C159E-F13C-4A85-9A41-E7669D3E0D70}" type="slidenum">
              <a:rPr lang="en-GB" smtClean="0"/>
              <a:pPr/>
              <a:t>33</a:t>
            </a:fld>
            <a:endParaRPr lang="en-GB"/>
          </a:p>
        </p:txBody>
      </p:sp>
      <p:pic>
        <p:nvPicPr>
          <p:cNvPr id="9" name="Picture 8" descr="A close up of a sign&#10;&#10;Description automatically generated">
            <a:extLst>
              <a:ext uri="{FF2B5EF4-FFF2-40B4-BE49-F238E27FC236}">
                <a16:creationId xmlns:a16="http://schemas.microsoft.com/office/drawing/2014/main" id="{C00F22B8-8F89-49FF-919E-A150400DE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009" y="914"/>
            <a:ext cx="9144000" cy="5142586"/>
          </a:xfrm>
          <a:prstGeom prst="rect">
            <a:avLst/>
          </a:prstGeom>
        </p:spPr>
      </p:pic>
    </p:spTree>
    <p:extLst>
      <p:ext uri="{BB962C8B-B14F-4D97-AF65-F5344CB8AC3E}">
        <p14:creationId xmlns:p14="http://schemas.microsoft.com/office/powerpoint/2010/main" val="148652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C63012-AEC3-4D85-ADE7-B82B571AF039}"/>
              </a:ext>
            </a:extLst>
          </p:cNvPr>
          <p:cNvSpPr txBox="1"/>
          <p:nvPr/>
        </p:nvSpPr>
        <p:spPr>
          <a:xfrm>
            <a:off x="241939" y="4819546"/>
            <a:ext cx="7704281" cy="169277"/>
          </a:xfrm>
          <a:prstGeom prst="rect">
            <a:avLst/>
          </a:prstGeom>
          <a:noFill/>
        </p:spPr>
        <p:txBody>
          <a:bodyPr wrap="square" lIns="0" tIns="0" rIns="0" bIns="0" rtlCol="0">
            <a:spAutoFit/>
          </a:bodyPr>
          <a:lstStyle/>
          <a:p>
            <a:r>
              <a:rPr lang="en-GB" sz="1100" i="1" dirty="0"/>
              <a:t>Slides from an online webinar delivered by Sally Betts and Alistair McNaught</a:t>
            </a:r>
          </a:p>
        </p:txBody>
      </p:sp>
      <p:sp>
        <p:nvSpPr>
          <p:cNvPr id="5" name="Slide Number Placeholder 4" hidden="1">
            <a:extLst>
              <a:ext uri="{FF2B5EF4-FFF2-40B4-BE49-F238E27FC236}">
                <a16:creationId xmlns:a16="http://schemas.microsoft.com/office/drawing/2014/main" id="{1A28857E-D7CA-404C-8F35-F24633C2FF8D}"/>
              </a:ext>
            </a:extLst>
          </p:cNvPr>
          <p:cNvSpPr>
            <a:spLocks noGrp="1"/>
          </p:cNvSpPr>
          <p:nvPr>
            <p:ph type="sldNum" sz="quarter" idx="12"/>
          </p:nvPr>
        </p:nvSpPr>
        <p:spPr>
          <a:xfrm>
            <a:off x="7956376" y="4767263"/>
            <a:ext cx="909464" cy="273844"/>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8A499-7ABC-47F0-A17C-380996356C13}" type="slidenum">
              <a:rPr lang="en-GB" smtClean="0"/>
              <a:pPr/>
              <a:t>34</a:t>
            </a:fld>
            <a:endParaRPr lang="en-GB"/>
          </a:p>
        </p:txBody>
      </p:sp>
      <p:pic>
        <p:nvPicPr>
          <p:cNvPr id="7" name="Picture 6" descr="Reflection sample">
            <a:extLst>
              <a:ext uri="{FF2B5EF4-FFF2-40B4-BE49-F238E27FC236}">
                <a16:creationId xmlns:a16="http://schemas.microsoft.com/office/drawing/2014/main" id="{39A0871E-EC49-48DB-82B6-7E5118AFAA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94080" y="233165"/>
            <a:ext cx="4636011" cy="4515966"/>
          </a:xfrm>
          <a:prstGeom prst="rect">
            <a:avLst/>
          </a:prstGeom>
        </p:spPr>
      </p:pic>
      <p:sp>
        <p:nvSpPr>
          <p:cNvPr id="9" name="Content Placeholder 8">
            <a:extLst>
              <a:ext uri="{FF2B5EF4-FFF2-40B4-BE49-F238E27FC236}">
                <a16:creationId xmlns:a16="http://schemas.microsoft.com/office/drawing/2014/main" id="{57A516D3-FE89-4FAB-ABB6-D6FF74C38030}"/>
              </a:ext>
            </a:extLst>
          </p:cNvPr>
          <p:cNvSpPr>
            <a:spLocks noGrp="1"/>
          </p:cNvSpPr>
          <p:nvPr>
            <p:ph idx="1"/>
          </p:nvPr>
        </p:nvSpPr>
        <p:spPr>
          <a:xfrm>
            <a:off x="252094" y="1200151"/>
            <a:ext cx="3405506" cy="1790184"/>
          </a:xfrm>
        </p:spPr>
        <p:txBody>
          <a:bodyPr vert="horz" lIns="0" tIns="0" rIns="0" bIns="0" rtlCol="0" anchor="t">
            <a:noAutofit/>
          </a:bodyPr>
          <a:lstStyle/>
          <a:p>
            <a:pPr marL="0" indent="0">
              <a:buNone/>
            </a:pPr>
            <a:r>
              <a:rPr lang="en-US" sz="1800" dirty="0">
                <a:solidFill>
                  <a:schemeClr val="tx1"/>
                </a:solidFill>
                <a:cs typeface="Arial"/>
              </a:rPr>
              <a:t>You do...</a:t>
            </a:r>
            <a:endParaRPr lang="en-US" dirty="0">
              <a:solidFill>
                <a:schemeClr val="tx1"/>
              </a:solidFill>
              <a:cs typeface="Arial"/>
            </a:endParaRPr>
          </a:p>
          <a:p>
            <a:r>
              <a:rPr lang="en-US" sz="1800" dirty="0">
                <a:solidFill>
                  <a:schemeClr val="tx1"/>
                </a:solidFill>
                <a:cs typeface="Arial"/>
              </a:rPr>
              <a:t>Practice</a:t>
            </a:r>
            <a:endParaRPr lang="en-US" dirty="0">
              <a:solidFill>
                <a:schemeClr val="tx1"/>
              </a:solidFill>
              <a:cs typeface="Arial"/>
            </a:endParaRPr>
          </a:p>
          <a:p>
            <a:r>
              <a:rPr lang="en-US" sz="1800" dirty="0">
                <a:solidFill>
                  <a:schemeClr val="tx1"/>
                </a:solidFill>
                <a:cs typeface="Arial"/>
              </a:rPr>
              <a:t>Reflection</a:t>
            </a:r>
            <a:endParaRPr lang="en-US" dirty="0">
              <a:solidFill>
                <a:schemeClr val="tx1"/>
              </a:solidFill>
              <a:cs typeface="Arial"/>
            </a:endParaRPr>
          </a:p>
          <a:p>
            <a:r>
              <a:rPr lang="en-US" sz="1800" dirty="0">
                <a:solidFill>
                  <a:schemeClr val="tx1"/>
                </a:solidFill>
                <a:cs typeface="Arial"/>
              </a:rPr>
              <a:t>Metacognition</a:t>
            </a:r>
            <a:endParaRPr lang="en-US" dirty="0">
              <a:solidFill>
                <a:schemeClr val="tx1"/>
              </a:solidFill>
              <a:cs typeface="Arial"/>
            </a:endParaRPr>
          </a:p>
          <a:p>
            <a:r>
              <a:rPr lang="en-US" sz="1800" dirty="0">
                <a:solidFill>
                  <a:schemeClr val="tx1"/>
                </a:solidFill>
                <a:cs typeface="Arial"/>
              </a:rPr>
              <a:t>Growth mindset. </a:t>
            </a:r>
            <a:endParaRPr lang="en-US" dirty="0">
              <a:solidFill>
                <a:schemeClr val="tx1"/>
              </a:solidFill>
              <a:cs typeface="Arial"/>
            </a:endParaRPr>
          </a:p>
        </p:txBody>
      </p:sp>
      <p:sp>
        <p:nvSpPr>
          <p:cNvPr id="2" name="Title 1">
            <a:extLst>
              <a:ext uri="{FF2B5EF4-FFF2-40B4-BE49-F238E27FC236}">
                <a16:creationId xmlns:a16="http://schemas.microsoft.com/office/drawing/2014/main" id="{497E09B3-9B75-437F-B9D7-0A9471D2823C}"/>
              </a:ext>
            </a:extLst>
          </p:cNvPr>
          <p:cNvSpPr>
            <a:spLocks noGrp="1"/>
          </p:cNvSpPr>
          <p:nvPr>
            <p:ph type="title"/>
          </p:nvPr>
        </p:nvSpPr>
        <p:spPr/>
        <p:txBody>
          <a:bodyPr>
            <a:normAutofit/>
          </a:bodyPr>
          <a:lstStyle/>
          <a:p>
            <a:r>
              <a:rPr lang="en-GB" dirty="0">
                <a:solidFill>
                  <a:schemeClr val="tx1"/>
                </a:solidFill>
              </a:rPr>
              <a:t>Why? 1</a:t>
            </a:r>
            <a:endParaRPr lang="en-US" dirty="0">
              <a:solidFill>
                <a:schemeClr val="tx1"/>
              </a:solidFill>
            </a:endParaRPr>
          </a:p>
        </p:txBody>
      </p:sp>
    </p:spTree>
    <p:extLst>
      <p:ext uri="{BB962C8B-B14F-4D97-AF65-F5344CB8AC3E}">
        <p14:creationId xmlns:p14="http://schemas.microsoft.com/office/powerpoint/2010/main" val="628476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ACEF08-3DC1-43E1-84EC-577155780A7B}"/>
              </a:ext>
            </a:extLst>
          </p:cNvPr>
          <p:cNvSpPr txBox="1"/>
          <p:nvPr/>
        </p:nvSpPr>
        <p:spPr>
          <a:xfrm>
            <a:off x="252095" y="4819546"/>
            <a:ext cx="7704281" cy="169277"/>
          </a:xfrm>
          <a:prstGeom prst="rect">
            <a:avLst/>
          </a:prstGeom>
          <a:noFill/>
        </p:spPr>
        <p:txBody>
          <a:bodyPr wrap="square" lIns="0" tIns="0" rIns="0" bIns="0" rtlCol="0">
            <a:spAutoFit/>
          </a:bodyPr>
          <a:lstStyle/>
          <a:p>
            <a:r>
              <a:rPr lang="en-GB" sz="1100" i="1" dirty="0"/>
              <a:t>Slides from an online webinar delivered by Sally Betts and Alistair McNaught</a:t>
            </a:r>
          </a:p>
        </p:txBody>
      </p:sp>
      <p:sp>
        <p:nvSpPr>
          <p:cNvPr id="5" name="Slide Number Placeholder 4" hidden="1">
            <a:extLst>
              <a:ext uri="{FF2B5EF4-FFF2-40B4-BE49-F238E27FC236}">
                <a16:creationId xmlns:a16="http://schemas.microsoft.com/office/drawing/2014/main" id="{1A28857E-D7CA-404C-8F35-F24633C2FF8D}"/>
              </a:ext>
            </a:extLst>
          </p:cNvPr>
          <p:cNvSpPr>
            <a:spLocks noGrp="1"/>
          </p:cNvSpPr>
          <p:nvPr>
            <p:ph type="sldNum" sz="quarter" idx="12"/>
          </p:nvPr>
        </p:nvSpPr>
        <p:spPr>
          <a:xfrm>
            <a:off x="7956376" y="4767263"/>
            <a:ext cx="909464" cy="273844"/>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8A499-7ABC-47F0-A17C-380996356C13}" type="slidenum">
              <a:rPr lang="en-GB" smtClean="0"/>
              <a:pPr/>
              <a:t>35</a:t>
            </a:fld>
            <a:endParaRPr lang="en-GB"/>
          </a:p>
        </p:txBody>
      </p:sp>
      <p:pic>
        <p:nvPicPr>
          <p:cNvPr id="7" name="Picture 6" descr="Feedback sample">
            <a:extLst>
              <a:ext uri="{FF2B5EF4-FFF2-40B4-BE49-F238E27FC236}">
                <a16:creationId xmlns:a16="http://schemas.microsoft.com/office/drawing/2014/main" id="{F19ADB49-D194-448B-93C9-10C6227862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52299" y="555526"/>
            <a:ext cx="3449551" cy="4211737"/>
          </a:xfrm>
          <a:prstGeom prst="rect">
            <a:avLst/>
          </a:prstGeom>
        </p:spPr>
      </p:pic>
      <p:sp>
        <p:nvSpPr>
          <p:cNvPr id="9" name="Content Placeholder 8">
            <a:extLst>
              <a:ext uri="{FF2B5EF4-FFF2-40B4-BE49-F238E27FC236}">
                <a16:creationId xmlns:a16="http://schemas.microsoft.com/office/drawing/2014/main" id="{57A516D3-FE89-4FAB-ABB6-D6FF74C38030}"/>
              </a:ext>
            </a:extLst>
          </p:cNvPr>
          <p:cNvSpPr>
            <a:spLocks noGrp="1"/>
          </p:cNvSpPr>
          <p:nvPr>
            <p:ph idx="1"/>
          </p:nvPr>
        </p:nvSpPr>
        <p:spPr>
          <a:xfrm>
            <a:off x="252094" y="1200151"/>
            <a:ext cx="4196338" cy="3394472"/>
          </a:xfrm>
        </p:spPr>
        <p:txBody>
          <a:bodyPr vert="horz" lIns="0" tIns="0" rIns="0" bIns="0" rtlCol="0" anchor="t">
            <a:noAutofit/>
          </a:bodyPr>
          <a:lstStyle/>
          <a:p>
            <a:pPr marL="0" indent="0">
              <a:buNone/>
            </a:pPr>
            <a:r>
              <a:rPr lang="en-US" sz="1800" dirty="0">
                <a:solidFill>
                  <a:schemeClr val="tx1"/>
                </a:solidFill>
                <a:cs typeface="Arial"/>
              </a:rPr>
              <a:t>You get...</a:t>
            </a:r>
          </a:p>
          <a:p>
            <a:r>
              <a:rPr lang="en-US" sz="1800" dirty="0">
                <a:solidFill>
                  <a:schemeClr val="tx1"/>
                </a:solidFill>
                <a:cs typeface="Arial"/>
              </a:rPr>
              <a:t>Supportive feedback.</a:t>
            </a:r>
          </a:p>
          <a:p>
            <a:r>
              <a:rPr lang="en-US" sz="1800" dirty="0">
                <a:solidFill>
                  <a:schemeClr val="tx1"/>
                </a:solidFill>
                <a:cs typeface="Arial"/>
              </a:rPr>
              <a:t>Caveats and suggestions</a:t>
            </a:r>
            <a:r>
              <a:rPr lang="en-US" sz="1800" dirty="0">
                <a:cs typeface="Arial"/>
              </a:rPr>
              <a:t>.</a:t>
            </a:r>
          </a:p>
        </p:txBody>
      </p:sp>
      <p:sp>
        <p:nvSpPr>
          <p:cNvPr id="2" name="Title 1">
            <a:extLst>
              <a:ext uri="{FF2B5EF4-FFF2-40B4-BE49-F238E27FC236}">
                <a16:creationId xmlns:a16="http://schemas.microsoft.com/office/drawing/2014/main" id="{497E09B3-9B75-437F-B9D7-0A9471D2823C}"/>
              </a:ext>
            </a:extLst>
          </p:cNvPr>
          <p:cNvSpPr>
            <a:spLocks noGrp="1"/>
          </p:cNvSpPr>
          <p:nvPr>
            <p:ph type="title"/>
          </p:nvPr>
        </p:nvSpPr>
        <p:spPr/>
        <p:txBody>
          <a:bodyPr>
            <a:normAutofit/>
          </a:bodyPr>
          <a:lstStyle/>
          <a:p>
            <a:r>
              <a:rPr lang="en-GB" dirty="0">
                <a:solidFill>
                  <a:schemeClr val="tx1"/>
                </a:solidFill>
              </a:rPr>
              <a:t>Why? 2</a:t>
            </a:r>
            <a:endParaRPr lang="en-US" dirty="0">
              <a:solidFill>
                <a:schemeClr val="tx1"/>
              </a:solidFill>
            </a:endParaRPr>
          </a:p>
        </p:txBody>
      </p:sp>
    </p:spTree>
    <p:extLst>
      <p:ext uri="{BB962C8B-B14F-4D97-AF65-F5344CB8AC3E}">
        <p14:creationId xmlns:p14="http://schemas.microsoft.com/office/powerpoint/2010/main" val="586772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058B7024-4A06-4CB4-B324-2806370DC218}"/>
              </a:ext>
            </a:extLst>
          </p:cNvPr>
          <p:cNvSpPr>
            <a:spLocks noGrp="1"/>
          </p:cNvSpPr>
          <p:nvPr>
            <p:ph type="sldNum" sz="quarter" idx="11"/>
          </p:nvPr>
        </p:nvSpPr>
        <p:spPr/>
        <p:txBody>
          <a:bodyPr/>
          <a:lstStyle/>
          <a:p>
            <a:fld id="{DA2C159E-F13C-4A85-9A41-E7669D3E0D70}" type="slidenum">
              <a:rPr lang="en-GB" smtClean="0"/>
              <a:pPr/>
              <a:t>36</a:t>
            </a:fld>
            <a:endParaRPr lang="en-GB"/>
          </a:p>
        </p:txBody>
      </p:sp>
      <p:sp>
        <p:nvSpPr>
          <p:cNvPr id="7" name="TextBox 6">
            <a:extLst>
              <a:ext uri="{FF2B5EF4-FFF2-40B4-BE49-F238E27FC236}">
                <a16:creationId xmlns:a16="http://schemas.microsoft.com/office/drawing/2014/main" id="{24CF660D-0B2E-44FD-A553-6AA8947A94A7}"/>
              </a:ext>
            </a:extLst>
          </p:cNvPr>
          <p:cNvSpPr txBox="1"/>
          <p:nvPr/>
        </p:nvSpPr>
        <p:spPr>
          <a:xfrm>
            <a:off x="176174" y="4919708"/>
            <a:ext cx="7704281" cy="169277"/>
          </a:xfrm>
          <a:prstGeom prst="rect">
            <a:avLst/>
          </a:prstGeom>
          <a:noFill/>
        </p:spPr>
        <p:txBody>
          <a:bodyPr wrap="square" lIns="0" tIns="0" rIns="0" bIns="0" rtlCol="0">
            <a:spAutoFit/>
          </a:bodyPr>
          <a:lstStyle/>
          <a:p>
            <a:r>
              <a:rPr lang="en-GB" sz="1100" i="1" dirty="0"/>
              <a:t>Slides from an online webinar delivered by Sally Betts and Alistair McNaught</a:t>
            </a:r>
          </a:p>
        </p:txBody>
      </p:sp>
      <p:sp>
        <p:nvSpPr>
          <p:cNvPr id="2" name="Rectangle 1">
            <a:extLst>
              <a:ext uri="{FF2B5EF4-FFF2-40B4-BE49-F238E27FC236}">
                <a16:creationId xmlns:a16="http://schemas.microsoft.com/office/drawing/2014/main" id="{BE12B9C8-6FAE-4559-9F7C-303056161C3F}"/>
              </a:ext>
            </a:extLst>
          </p:cNvPr>
          <p:cNvSpPr/>
          <p:nvPr/>
        </p:nvSpPr>
        <p:spPr>
          <a:xfrm>
            <a:off x="110454" y="4550376"/>
            <a:ext cx="6747546" cy="369332"/>
          </a:xfrm>
          <a:prstGeom prst="rect">
            <a:avLst/>
          </a:prstGeom>
        </p:spPr>
        <p:txBody>
          <a:bodyPr wrap="square">
            <a:spAutoFit/>
          </a:bodyPr>
          <a:lstStyle/>
          <a:p>
            <a:r>
              <a:rPr lang="en-GB" dirty="0">
                <a:hlinkClick r:id="rId3"/>
              </a:rPr>
              <a:t>https://enhance.etfoundation.co.uk/resourcebank/</a:t>
            </a:r>
            <a:endParaRPr lang="en-GB" dirty="0"/>
          </a:p>
        </p:txBody>
      </p:sp>
      <p:pic>
        <p:nvPicPr>
          <p:cNvPr id="4" name="Picture 3" descr="Awarded practices wall">
            <a:extLst>
              <a:ext uri="{FF2B5EF4-FFF2-40B4-BE49-F238E27FC236}">
                <a16:creationId xmlns:a16="http://schemas.microsoft.com/office/drawing/2014/main" id="{F2FDD6E0-9F2E-4A23-8EA9-9F3BEC7B5129}"/>
              </a:ext>
            </a:extLst>
          </p:cNvPr>
          <p:cNvPicPr>
            <a:picLocks noChangeAspect="1"/>
          </p:cNvPicPr>
          <p:nvPr/>
        </p:nvPicPr>
        <p:blipFill rotWithShape="1">
          <a:blip r:embed="rId4"/>
          <a:srcRect l="1375" t="14062" r="5611" b="9407"/>
          <a:stretch/>
        </p:blipFill>
        <p:spPr>
          <a:xfrm>
            <a:off x="110454" y="593124"/>
            <a:ext cx="7782858" cy="3807426"/>
          </a:xfrm>
          <a:prstGeom prst="rect">
            <a:avLst/>
          </a:prstGeom>
        </p:spPr>
      </p:pic>
      <p:pic>
        <p:nvPicPr>
          <p:cNvPr id="6" name="Picture 5" descr="QR code">
            <a:hlinkClick r:id="rId5"/>
            <a:extLst>
              <a:ext uri="{FF2B5EF4-FFF2-40B4-BE49-F238E27FC236}">
                <a16:creationId xmlns:a16="http://schemas.microsoft.com/office/drawing/2014/main" id="{0ED950E1-A0FD-4AAC-8AB8-EBB1B65BE21F}"/>
              </a:ext>
            </a:extLst>
          </p:cNvPr>
          <p:cNvPicPr>
            <a:picLocks noChangeAspect="1"/>
          </p:cNvPicPr>
          <p:nvPr/>
        </p:nvPicPr>
        <p:blipFill>
          <a:blip r:embed="rId6"/>
          <a:stretch>
            <a:fillRect/>
          </a:stretch>
        </p:blipFill>
        <p:spPr>
          <a:xfrm>
            <a:off x="6669351" y="2666068"/>
            <a:ext cx="2233559" cy="2239662"/>
          </a:xfrm>
          <a:prstGeom prst="rect">
            <a:avLst/>
          </a:prstGeom>
        </p:spPr>
      </p:pic>
      <p:sp>
        <p:nvSpPr>
          <p:cNvPr id="5" name="Title 4">
            <a:extLst>
              <a:ext uri="{FF2B5EF4-FFF2-40B4-BE49-F238E27FC236}">
                <a16:creationId xmlns:a16="http://schemas.microsoft.com/office/drawing/2014/main" id="{7B807A99-2DD0-47F8-AA68-91794FFC366D}"/>
              </a:ext>
            </a:extLst>
          </p:cNvPr>
          <p:cNvSpPr>
            <a:spLocks noGrp="1"/>
          </p:cNvSpPr>
          <p:nvPr>
            <p:ph type="title"/>
          </p:nvPr>
        </p:nvSpPr>
        <p:spPr>
          <a:xfrm>
            <a:off x="110454" y="322723"/>
            <a:ext cx="8437563" cy="699425"/>
          </a:xfrm>
        </p:spPr>
        <p:txBody>
          <a:bodyPr>
            <a:normAutofit/>
          </a:bodyPr>
          <a:lstStyle/>
          <a:p>
            <a:r>
              <a:rPr lang="en-GB" sz="2400" dirty="0"/>
              <a:t>Seeing others' reflections &amp; resources</a:t>
            </a:r>
          </a:p>
        </p:txBody>
      </p:sp>
    </p:spTree>
    <p:extLst>
      <p:ext uri="{BB962C8B-B14F-4D97-AF65-F5344CB8AC3E}">
        <p14:creationId xmlns:p14="http://schemas.microsoft.com/office/powerpoint/2010/main" val="335842045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hidden="1">
            <a:extLst>
              <a:ext uri="{FF2B5EF4-FFF2-40B4-BE49-F238E27FC236}">
                <a16:creationId xmlns:a16="http://schemas.microsoft.com/office/drawing/2014/main" id="{7F398A69-1F71-4D83-B337-09C0BCDB48B3}"/>
              </a:ext>
            </a:extLst>
          </p:cNvPr>
          <p:cNvSpPr>
            <a:spLocks noGrp="1"/>
          </p:cNvSpPr>
          <p:nvPr>
            <p:ph type="ftr" sz="quarter" idx="10"/>
          </p:nvPr>
        </p:nvSpPr>
        <p:spPr/>
        <p:txBody>
          <a:bodyPr/>
          <a:lstStyle/>
          <a:p>
            <a:r>
              <a:rPr lang="en-GB"/>
              <a:t>Education &amp; Training Foundation</a:t>
            </a:r>
          </a:p>
        </p:txBody>
      </p:sp>
      <p:sp>
        <p:nvSpPr>
          <p:cNvPr id="3" name="Slide Number Placeholder 2" hidden="1">
            <a:extLst>
              <a:ext uri="{FF2B5EF4-FFF2-40B4-BE49-F238E27FC236}">
                <a16:creationId xmlns:a16="http://schemas.microsoft.com/office/drawing/2014/main" id="{6D0335DA-80D9-4CEA-8804-EF549AB2F96B}"/>
              </a:ext>
            </a:extLst>
          </p:cNvPr>
          <p:cNvSpPr>
            <a:spLocks noGrp="1"/>
          </p:cNvSpPr>
          <p:nvPr>
            <p:ph type="sldNum" sz="quarter" idx="11"/>
          </p:nvPr>
        </p:nvSpPr>
        <p:spPr/>
        <p:txBody>
          <a:bodyPr/>
          <a:lstStyle/>
          <a:p>
            <a:fld id="{DA2C159E-F13C-4A85-9A41-E7669D3E0D70}" type="slidenum">
              <a:rPr lang="en-GB" smtClean="0"/>
              <a:pPr/>
              <a:t>37</a:t>
            </a:fld>
            <a:endParaRPr lang="en-GB"/>
          </a:p>
        </p:txBody>
      </p:sp>
      <p:pic>
        <p:nvPicPr>
          <p:cNvPr id="7" name="Picture 6" descr="A close up of a sign&#10;&#10;Description automatically generated">
            <a:extLst>
              <a:ext uri="{FF2B5EF4-FFF2-40B4-BE49-F238E27FC236}">
                <a16:creationId xmlns:a16="http://schemas.microsoft.com/office/drawing/2014/main" id="{C666EDAF-EA91-42FF-B98A-BCFDE3772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
            <a:ext cx="9144000" cy="5142586"/>
          </a:xfrm>
          <a:prstGeom prst="rect">
            <a:avLst/>
          </a:prstGeom>
        </p:spPr>
      </p:pic>
    </p:spTree>
    <p:extLst>
      <p:ext uri="{BB962C8B-B14F-4D97-AF65-F5344CB8AC3E}">
        <p14:creationId xmlns:p14="http://schemas.microsoft.com/office/powerpoint/2010/main" val="280534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06</a:t>
            </a:r>
          </a:p>
        </p:txBody>
      </p:sp>
      <p:sp>
        <p:nvSpPr>
          <p:cNvPr id="5" name="Subtitle 4"/>
          <p:cNvSpPr>
            <a:spLocks noGrp="1"/>
          </p:cNvSpPr>
          <p:nvPr>
            <p:ph type="subTitle" idx="1"/>
          </p:nvPr>
        </p:nvSpPr>
        <p:spPr/>
        <p:txBody>
          <a:bodyPr>
            <a:noAutofit/>
          </a:bodyPr>
          <a:lstStyle/>
          <a:p>
            <a:r>
              <a:rPr lang="en-GB" dirty="0"/>
              <a:t>Conclusion</a:t>
            </a:r>
          </a:p>
        </p:txBody>
      </p:sp>
    </p:spTree>
    <p:extLst>
      <p:ext uri="{BB962C8B-B14F-4D97-AF65-F5344CB8AC3E}">
        <p14:creationId xmlns:p14="http://schemas.microsoft.com/office/powerpoint/2010/main" val="8182512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655308F7-546D-42A1-889C-CA981BB9691E}"/>
              </a:ext>
            </a:extLst>
          </p:cNvPr>
          <p:cNvSpPr>
            <a:spLocks noGrp="1"/>
          </p:cNvSpPr>
          <p:nvPr>
            <p:ph type="ftr" sz="quarter" idx="5"/>
          </p:nvPr>
        </p:nvSpPr>
        <p:spPr/>
        <p:txBody>
          <a:bodyPr/>
          <a:lstStyle/>
          <a:p>
            <a:pPr marL="12685">
              <a:spcBef>
                <a:spcPts val="30"/>
              </a:spcBef>
            </a:pPr>
            <a:r>
              <a:rPr lang="en-GB" spc="-15"/>
              <a:t>EDUCATION </a:t>
            </a:r>
            <a:r>
              <a:rPr lang="en-GB" spc="-5"/>
              <a:t>&amp; </a:t>
            </a:r>
            <a:r>
              <a:rPr lang="en-GB" spc="-10"/>
              <a:t>TRAINING</a:t>
            </a:r>
            <a:r>
              <a:rPr lang="en-GB" spc="-45"/>
              <a:t> </a:t>
            </a:r>
            <a:r>
              <a:rPr lang="en-GB" spc="-15"/>
              <a:t>FOUNDATION</a:t>
            </a:r>
            <a:endParaRPr lang="en-GB" spc="-15" dirty="0"/>
          </a:p>
        </p:txBody>
      </p:sp>
      <p:sp>
        <p:nvSpPr>
          <p:cNvPr id="5" name="Slide Number Placeholder 4" hidden="1">
            <a:extLst>
              <a:ext uri="{FF2B5EF4-FFF2-40B4-BE49-F238E27FC236}">
                <a16:creationId xmlns:a16="http://schemas.microsoft.com/office/drawing/2014/main" id="{6EF2FD19-C933-410E-94D7-16F44D92508E}"/>
              </a:ext>
            </a:extLst>
          </p:cNvPr>
          <p:cNvSpPr>
            <a:spLocks noGrp="1"/>
          </p:cNvSpPr>
          <p:nvPr>
            <p:ph type="sldNum" sz="quarter" idx="7"/>
          </p:nvPr>
        </p:nvSpPr>
        <p:spPr/>
        <p:txBody>
          <a:bodyPr/>
          <a:lstStyle/>
          <a:p>
            <a:pPr marL="38054">
              <a:spcBef>
                <a:spcPts val="30"/>
              </a:spcBef>
            </a:pPr>
            <a:fld id="{81D60167-4931-47E6-BA6A-407CBD079E47}" type="slidenum">
              <a:rPr lang="en-GB" spc="-5" smtClean="0"/>
              <a:pPr marL="38054">
                <a:spcBef>
                  <a:spcPts val="30"/>
                </a:spcBef>
              </a:pPr>
              <a:t>39</a:t>
            </a:fld>
            <a:endParaRPr lang="en-GB" spc="-5" dirty="0"/>
          </a:p>
        </p:txBody>
      </p:sp>
      <p:pic>
        <p:nvPicPr>
          <p:cNvPr id="6" name="Picture 5" descr="#EnhanceEDS">
            <a:extLst>
              <a:ext uri="{FF2B5EF4-FFF2-40B4-BE49-F238E27FC236}">
                <a16:creationId xmlns:a16="http://schemas.microsoft.com/office/drawing/2014/main" id="{6950F731-475E-4F02-AFC5-7C0731E08E1A}"/>
              </a:ext>
            </a:extLst>
          </p:cNvPr>
          <p:cNvPicPr>
            <a:picLocks noChangeAspect="1"/>
          </p:cNvPicPr>
          <p:nvPr/>
        </p:nvPicPr>
        <p:blipFill rotWithShape="1">
          <a:blip r:embed="rId2"/>
          <a:srcRect l="12658" t="15053" r="14686" b="13038"/>
          <a:stretch/>
        </p:blipFill>
        <p:spPr>
          <a:xfrm>
            <a:off x="0" y="69570"/>
            <a:ext cx="9169488" cy="5102320"/>
          </a:xfrm>
          <a:prstGeom prst="rect">
            <a:avLst/>
          </a:prstGeom>
        </p:spPr>
      </p:pic>
      <p:sp>
        <p:nvSpPr>
          <p:cNvPr id="8" name="Rectangle 7">
            <a:extLst>
              <a:ext uri="{FF2B5EF4-FFF2-40B4-BE49-F238E27FC236}">
                <a16:creationId xmlns:a16="http://schemas.microsoft.com/office/drawing/2014/main" id="{FEAB40E7-E292-48AD-98CD-1D432A5D2E83}"/>
              </a:ext>
            </a:extLst>
          </p:cNvPr>
          <p:cNvSpPr/>
          <p:nvPr/>
        </p:nvSpPr>
        <p:spPr>
          <a:xfrm>
            <a:off x="221300" y="3683000"/>
            <a:ext cx="5011100" cy="558800"/>
          </a:xfrm>
          <a:prstGeom prst="rect">
            <a:avLst/>
          </a:prstGeom>
          <a:solidFill>
            <a:schemeClr val="tx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hlinkClick r:id="rId3">
                  <a:extLst>
                    <a:ext uri="{A12FA001-AC4F-418D-AE19-62706E023703}">
                      <ahyp:hlinkClr xmlns:ahyp="http://schemas.microsoft.com/office/drawing/2018/hyperlinkcolor" val="tx"/>
                    </a:ext>
                  </a:extLst>
                </a:hlinkClick>
              </a:rPr>
              <a:t>www.enhance.etfoundation.co.uk</a:t>
            </a:r>
            <a:endParaRPr lang="en-GB" sz="2400" b="1" dirty="0">
              <a:solidFill>
                <a:schemeClr val="bg1"/>
              </a:solidFill>
            </a:endParaRPr>
          </a:p>
        </p:txBody>
      </p:sp>
      <p:sp>
        <p:nvSpPr>
          <p:cNvPr id="9" name="Rectangle 8">
            <a:extLst>
              <a:ext uri="{FF2B5EF4-FFF2-40B4-BE49-F238E27FC236}">
                <a16:creationId xmlns:a16="http://schemas.microsoft.com/office/drawing/2014/main" id="{2DE3BC0A-5776-4B9F-A537-90646F5E3CC0}"/>
              </a:ext>
              <a:ext uri="{C183D7F6-B498-43B3-948B-1728B52AA6E4}">
                <adec:decorative xmlns:adec="http://schemas.microsoft.com/office/drawing/2017/decorative" val="1"/>
              </a:ext>
            </a:extLst>
          </p:cNvPr>
          <p:cNvSpPr/>
          <p:nvPr/>
        </p:nvSpPr>
        <p:spPr>
          <a:xfrm>
            <a:off x="221300" y="2387600"/>
            <a:ext cx="5011100" cy="9906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8482C69-99AD-4838-BD52-6AC85E49713B}"/>
              </a:ext>
            </a:extLst>
          </p:cNvPr>
          <p:cNvSpPr txBox="1"/>
          <p:nvPr/>
        </p:nvSpPr>
        <p:spPr>
          <a:xfrm>
            <a:off x="347324" y="2485477"/>
            <a:ext cx="4885076" cy="615553"/>
          </a:xfrm>
          <a:prstGeom prst="rect">
            <a:avLst/>
          </a:prstGeom>
          <a:noFill/>
        </p:spPr>
        <p:txBody>
          <a:bodyPr wrap="square" lIns="0" tIns="0" rIns="0" bIns="0" rtlCol="0">
            <a:spAutoFit/>
          </a:bodyPr>
          <a:lstStyle/>
          <a:p>
            <a:r>
              <a:rPr lang="en-GB" sz="4000" b="1" dirty="0">
                <a:solidFill>
                  <a:schemeClr val="bg1"/>
                </a:solidFill>
              </a:rPr>
              <a:t>Visit #</a:t>
            </a:r>
            <a:r>
              <a:rPr lang="en-GB" sz="4000" b="1" dirty="0" err="1">
                <a:solidFill>
                  <a:schemeClr val="bg1"/>
                </a:solidFill>
              </a:rPr>
              <a:t>EnhanceEDS</a:t>
            </a:r>
            <a:endParaRPr lang="en-GB" sz="4000" b="1" dirty="0">
              <a:solidFill>
                <a:schemeClr val="bg1"/>
              </a:solidFill>
            </a:endParaRPr>
          </a:p>
        </p:txBody>
      </p:sp>
      <p:sp>
        <p:nvSpPr>
          <p:cNvPr id="2" name="Title 1" hidden="1">
            <a:extLst>
              <a:ext uri="{FF2B5EF4-FFF2-40B4-BE49-F238E27FC236}">
                <a16:creationId xmlns:a16="http://schemas.microsoft.com/office/drawing/2014/main" id="{A99060C5-E79C-4865-B398-380E5C9F357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162174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hidden="1">
            <a:extLst>
              <a:ext uri="{FF2B5EF4-FFF2-40B4-BE49-F238E27FC236}">
                <a16:creationId xmlns:a16="http://schemas.microsoft.com/office/drawing/2014/main" id="{AEBBF10B-9BD2-4DDC-9AD3-F151EA258324}"/>
              </a:ext>
              <a:ext uri="{C183D7F6-B498-43B3-948B-1728B52AA6E4}">
                <adec:decorative xmlns:adec="http://schemas.microsoft.com/office/drawing/2017/decorative" val="1"/>
              </a:ext>
            </a:extLst>
          </p:cNvPr>
          <p:cNvSpPr/>
          <p:nvPr/>
        </p:nvSpPr>
        <p:spPr>
          <a:xfrm>
            <a:off x="3438659" y="4787217"/>
            <a:ext cx="2007393" cy="25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hidden="1"/>
          <p:cNvSpPr>
            <a:spLocks noGrp="1"/>
          </p:cNvSpPr>
          <p:nvPr>
            <p:ph type="ftr" sz="quarter" idx="10"/>
          </p:nvPr>
        </p:nvSpPr>
        <p:spPr/>
        <p:txBody>
          <a:bodyPr/>
          <a:lstStyle/>
          <a:p>
            <a:r>
              <a:rPr lang="en-GB"/>
              <a:t>Education &amp; Training Foundation</a:t>
            </a:r>
          </a:p>
        </p:txBody>
      </p:sp>
      <p:sp>
        <p:nvSpPr>
          <p:cNvPr id="3" name="Slide Number Placeholder 2" hidden="1"/>
          <p:cNvSpPr>
            <a:spLocks noGrp="1"/>
          </p:cNvSpPr>
          <p:nvPr>
            <p:ph type="sldNum" sz="quarter" idx="11"/>
          </p:nvPr>
        </p:nvSpPr>
        <p:spPr/>
        <p:txBody>
          <a:bodyPr/>
          <a:lstStyle/>
          <a:p>
            <a:fld id="{DA2C159E-F13C-4A85-9A41-E7669D3E0D70}" type="slidenum">
              <a:rPr lang="en-GB" smtClean="0"/>
              <a:pPr/>
              <a:t>4</a:t>
            </a:fld>
            <a:endParaRPr lang="en-GB"/>
          </a:p>
        </p:txBody>
      </p:sp>
      <p:pic>
        <p:nvPicPr>
          <p:cNvPr id="8" name="Picture 2" descr="Responsive, Striving for Excellence, Inclusive, Expert, Trustworthy">
            <a:extLst>
              <a:ext uri="{FF2B5EF4-FFF2-40B4-BE49-F238E27FC236}">
                <a16:creationId xmlns:a16="http://schemas.microsoft.com/office/drawing/2014/main" id="{E730E83F-3FAA-4F44-8377-F5BFA51CE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5" y="3046512"/>
            <a:ext cx="7548127" cy="216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2"/>
          </p:nvPr>
        </p:nvSpPr>
        <p:spPr>
          <a:xfrm>
            <a:off x="142560" y="637712"/>
            <a:ext cx="7667625" cy="2905467"/>
          </a:xfrm>
        </p:spPr>
        <p:txBody>
          <a:bodyPr vert="horz" lIns="91440" tIns="45720" rIns="91440" bIns="45720" rtlCol="0" anchor="t">
            <a:noAutofit/>
          </a:bodyPr>
          <a:lstStyle/>
          <a:p>
            <a:pPr>
              <a:spcBef>
                <a:spcPts val="500"/>
              </a:spcBef>
            </a:pPr>
            <a:r>
              <a:rPr lang="en-GB" sz="1800">
                <a:latin typeface="Arial"/>
                <a:cs typeface="Arial"/>
              </a:rPr>
              <a:t>We are the government-backed, sector-owned national support body for the Further Education and Training sector.</a:t>
            </a:r>
            <a:br>
              <a:rPr lang="en-GB" sz="1800">
                <a:latin typeface="Arial"/>
                <a:ea typeface="+mn-lt"/>
                <a:cs typeface="Arial"/>
              </a:rPr>
            </a:br>
            <a:endParaRPr lang="en-GB" sz="1800">
              <a:latin typeface="Arial"/>
              <a:cs typeface="Arial"/>
            </a:endParaRPr>
          </a:p>
          <a:p>
            <a:pPr>
              <a:spcBef>
                <a:spcPts val="500"/>
              </a:spcBef>
            </a:pPr>
            <a:r>
              <a:rPr lang="en-GB" sz="1800" b="1">
                <a:latin typeface="Arial"/>
                <a:cs typeface="Arial"/>
              </a:rPr>
              <a:t>Our Mission and Values</a:t>
            </a:r>
            <a:endParaRPr lang="en-US" sz="1800">
              <a:latin typeface="Arial"/>
              <a:cs typeface="Arial"/>
            </a:endParaRPr>
          </a:p>
          <a:p>
            <a:r>
              <a:rPr lang="en-GB" sz="1800">
                <a:latin typeface="Arial"/>
                <a:cs typeface="Arial"/>
              </a:rPr>
              <a:t>The Education and Training Foundation works with teachers, trainers, leaders and employers to help them deliver excellent further and vocational education and training. </a:t>
            </a:r>
          </a:p>
          <a:p>
            <a:endParaRPr lang="en-GB" sz="1800">
              <a:latin typeface="Arial"/>
              <a:ea typeface="+mn-lt"/>
              <a:cs typeface="Arial"/>
            </a:endParaRPr>
          </a:p>
          <a:p>
            <a:endParaRPr lang="en-GB" sz="1800" b="1">
              <a:cs typeface="Calibri"/>
            </a:endParaRPr>
          </a:p>
          <a:p>
            <a:pPr>
              <a:lnSpc>
                <a:spcPct val="100000"/>
              </a:lnSpc>
            </a:pPr>
            <a:endParaRPr lang="en-GB" sz="1800">
              <a:ea typeface="+mn-lt"/>
              <a:cs typeface="+mn-lt"/>
            </a:endParaRPr>
          </a:p>
        </p:txBody>
      </p:sp>
      <p:sp>
        <p:nvSpPr>
          <p:cNvPr id="5" name="Title 4"/>
          <p:cNvSpPr>
            <a:spLocks noGrp="1"/>
          </p:cNvSpPr>
          <p:nvPr>
            <p:ph type="title"/>
          </p:nvPr>
        </p:nvSpPr>
        <p:spPr>
          <a:xfrm>
            <a:off x="234000" y="288000"/>
            <a:ext cx="8437563" cy="247319"/>
          </a:xfrm>
        </p:spPr>
        <p:txBody>
          <a:bodyPr>
            <a:noAutofit/>
          </a:bodyPr>
          <a:lstStyle/>
          <a:p>
            <a:r>
              <a:rPr lang="en-GB">
                <a:latin typeface="Arial"/>
                <a:cs typeface="Arial"/>
              </a:rPr>
              <a:t>What is the Education and Training Foundation?</a:t>
            </a:r>
          </a:p>
        </p:txBody>
      </p:sp>
    </p:spTree>
    <p:extLst>
      <p:ext uri="{BB962C8B-B14F-4D97-AF65-F5344CB8AC3E}">
        <p14:creationId xmlns:p14="http://schemas.microsoft.com/office/powerpoint/2010/main" val="32314041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57D97E2F-9C6B-41F2-BFA1-86507E5F9449}"/>
              </a:ext>
            </a:extLst>
          </p:cNvPr>
          <p:cNvSpPr>
            <a:spLocks noGrp="1"/>
          </p:cNvSpPr>
          <p:nvPr>
            <p:ph type="ftr" sz="quarter" idx="5"/>
          </p:nvPr>
        </p:nvSpPr>
        <p:spPr/>
        <p:txBody>
          <a:bodyPr/>
          <a:lstStyle/>
          <a:p>
            <a:pPr marL="12685">
              <a:spcBef>
                <a:spcPts val="30"/>
              </a:spcBef>
            </a:pPr>
            <a:r>
              <a:rPr lang="en-GB" spc="-15"/>
              <a:t>EDUCATION </a:t>
            </a:r>
            <a:r>
              <a:rPr lang="en-GB" spc="-5"/>
              <a:t>&amp; </a:t>
            </a:r>
            <a:r>
              <a:rPr lang="en-GB" spc="-10"/>
              <a:t>TRAINING</a:t>
            </a:r>
            <a:r>
              <a:rPr lang="en-GB" spc="-45"/>
              <a:t> </a:t>
            </a:r>
            <a:r>
              <a:rPr lang="en-GB" spc="-15"/>
              <a:t>FOUNDATION</a:t>
            </a:r>
            <a:endParaRPr lang="en-GB" spc="-15" dirty="0"/>
          </a:p>
        </p:txBody>
      </p:sp>
      <p:sp>
        <p:nvSpPr>
          <p:cNvPr id="5" name="Slide Number Placeholder 4" hidden="1">
            <a:extLst>
              <a:ext uri="{FF2B5EF4-FFF2-40B4-BE49-F238E27FC236}">
                <a16:creationId xmlns:a16="http://schemas.microsoft.com/office/drawing/2014/main" id="{FAC16237-78C2-4CD7-9AA0-EE23CED35A5C}"/>
              </a:ext>
            </a:extLst>
          </p:cNvPr>
          <p:cNvSpPr>
            <a:spLocks noGrp="1"/>
          </p:cNvSpPr>
          <p:nvPr>
            <p:ph type="sldNum" sz="quarter" idx="7"/>
          </p:nvPr>
        </p:nvSpPr>
        <p:spPr/>
        <p:txBody>
          <a:bodyPr/>
          <a:lstStyle/>
          <a:p>
            <a:pPr marL="38054">
              <a:spcBef>
                <a:spcPts val="30"/>
              </a:spcBef>
            </a:pPr>
            <a:fld id="{81D60167-4931-47E6-BA6A-407CBD079E47}" type="slidenum">
              <a:rPr lang="en-GB" spc="-5" smtClean="0"/>
              <a:pPr marL="38054">
                <a:spcBef>
                  <a:spcPts val="30"/>
                </a:spcBef>
              </a:pPr>
              <a:t>40</a:t>
            </a:fld>
            <a:endParaRPr lang="en-GB" spc="-5" dirty="0"/>
          </a:p>
        </p:txBody>
      </p:sp>
      <p:pic>
        <p:nvPicPr>
          <p:cNvPr id="3" name="Picture 2" descr="EDS Toolkit">
            <a:extLst>
              <a:ext uri="{FF2B5EF4-FFF2-40B4-BE49-F238E27FC236}">
                <a16:creationId xmlns:a16="http://schemas.microsoft.com/office/drawing/2014/main" id="{98E3E705-865B-45A4-95A8-F87A7A11C434}"/>
              </a:ext>
            </a:extLst>
          </p:cNvPr>
          <p:cNvPicPr>
            <a:picLocks noChangeAspect="1"/>
          </p:cNvPicPr>
          <p:nvPr/>
        </p:nvPicPr>
        <p:blipFill rotWithShape="1">
          <a:blip r:embed="rId2"/>
          <a:srcRect l="12636" t="14987" r="13527" b="12226"/>
          <a:stretch/>
        </p:blipFill>
        <p:spPr>
          <a:xfrm>
            <a:off x="10633" y="0"/>
            <a:ext cx="9116149" cy="5052404"/>
          </a:xfrm>
          <a:prstGeom prst="rect">
            <a:avLst/>
          </a:prstGeom>
        </p:spPr>
      </p:pic>
      <p:pic>
        <p:nvPicPr>
          <p:cNvPr id="8" name="Picture 2" descr="QR code">
            <a:extLst>
              <a:ext uri="{FF2B5EF4-FFF2-40B4-BE49-F238E27FC236}">
                <a16:creationId xmlns:a16="http://schemas.microsoft.com/office/drawing/2014/main" id="{96AB5E56-E497-4F1B-9A66-F241F65F3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000" y="299918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C65EC4B-E047-4D93-BD16-6EB028758AC2}"/>
              </a:ext>
              <a:ext uri="{C183D7F6-B498-43B3-948B-1728B52AA6E4}">
                <adec:decorative xmlns:adec="http://schemas.microsoft.com/office/drawing/2017/decorative" val="1"/>
              </a:ext>
            </a:extLst>
          </p:cNvPr>
          <p:cNvSpPr/>
          <p:nvPr/>
        </p:nvSpPr>
        <p:spPr>
          <a:xfrm>
            <a:off x="234000" y="360760"/>
            <a:ext cx="3509569" cy="273844"/>
          </a:xfrm>
          <a:prstGeom prst="rect">
            <a:avLst/>
          </a:prstGeom>
          <a:solidFill>
            <a:schemeClr val="tx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AB18610-7394-4CAB-8042-0880FEF5A6A7}"/>
              </a:ext>
            </a:extLst>
          </p:cNvPr>
          <p:cNvSpPr/>
          <p:nvPr/>
        </p:nvSpPr>
        <p:spPr>
          <a:xfrm>
            <a:off x="351156" y="313016"/>
            <a:ext cx="3275256" cy="369332"/>
          </a:xfrm>
          <a:prstGeom prst="rect">
            <a:avLst/>
          </a:prstGeom>
        </p:spPr>
        <p:txBody>
          <a:bodyPr wrap="none">
            <a:spAutoFit/>
          </a:bodyPr>
          <a:lstStyle/>
          <a:p>
            <a:r>
              <a:rPr lang="en-GB" b="1" dirty="0">
                <a:solidFill>
                  <a:schemeClr val="bg1"/>
                </a:solidFill>
                <a:hlinkClick r:id="rId4">
                  <a:extLst>
                    <a:ext uri="{A12FA001-AC4F-418D-AE19-62706E023703}">
                      <ahyp:hlinkClr xmlns:ahyp="http://schemas.microsoft.com/office/drawing/2018/hyperlinkcolor" val="tx"/>
                    </a:ext>
                  </a:extLst>
                </a:hlinkClick>
              </a:rPr>
              <a:t>https://qrgo.page.link/K8kc1</a:t>
            </a:r>
            <a:endParaRPr lang="en-GB" b="1" dirty="0">
              <a:solidFill>
                <a:schemeClr val="bg1"/>
              </a:solidFill>
            </a:endParaRPr>
          </a:p>
        </p:txBody>
      </p:sp>
      <p:sp>
        <p:nvSpPr>
          <p:cNvPr id="2" name="Title 1" hidden="1">
            <a:extLst>
              <a:ext uri="{FF2B5EF4-FFF2-40B4-BE49-F238E27FC236}">
                <a16:creationId xmlns:a16="http://schemas.microsoft.com/office/drawing/2014/main" id="{A22C3E75-18A8-4468-829A-AB838904E3C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9086297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286305-9F1B-44F1-A9A3-284136AA0263}"/>
              </a:ext>
              <a:ext uri="{C183D7F6-B498-43B3-948B-1728B52AA6E4}">
                <adec:decorative xmlns:adec="http://schemas.microsoft.com/office/drawing/2017/decorative" val="1"/>
              </a:ext>
            </a:extLst>
          </p:cNvPr>
          <p:cNvSpPr/>
          <p:nvPr/>
        </p:nvSpPr>
        <p:spPr>
          <a:xfrm>
            <a:off x="4501662" y="2211634"/>
            <a:ext cx="2190540" cy="360116"/>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hidden="1">
            <a:extLst>
              <a:ext uri="{FF2B5EF4-FFF2-40B4-BE49-F238E27FC236}">
                <a16:creationId xmlns:a16="http://schemas.microsoft.com/office/drawing/2014/main" id="{8235CEF3-E331-41FC-AC54-4496DF520999}"/>
              </a:ext>
            </a:extLst>
          </p:cNvPr>
          <p:cNvSpPr>
            <a:spLocks noGrp="1"/>
          </p:cNvSpPr>
          <p:nvPr>
            <p:ph type="body" idx="1"/>
          </p:nvPr>
        </p:nvSpPr>
        <p:spPr>
          <a:xfrm>
            <a:off x="234001" y="2393951"/>
            <a:ext cx="6204900" cy="3394472"/>
          </a:xfrm>
        </p:spPr>
        <p:txBody>
          <a:bodyPr/>
          <a:lstStyle/>
          <a:p>
            <a:pPr marL="0" indent="0">
              <a:buNone/>
            </a:pPr>
            <a:r>
              <a:rPr lang="en-GB" dirty="0">
                <a:solidFill>
                  <a:schemeClr val="tx1"/>
                </a:solidFill>
                <a:hlinkClick r:id="rId2">
                  <a:extLst>
                    <a:ext uri="{A12FA001-AC4F-418D-AE19-62706E023703}">
                      <ahyp:hlinkClr xmlns:ahyp="http://schemas.microsoft.com/office/drawing/2018/hyperlinkcolor" val="tx"/>
                    </a:ext>
                  </a:extLst>
                </a:hlinkClick>
              </a:rPr>
              <a:t>https://www.et-foundation.co.uk/edtech</a:t>
            </a:r>
            <a:endParaRPr lang="en-GB" dirty="0">
              <a:solidFill>
                <a:schemeClr val="tx1"/>
              </a:solidFill>
            </a:endParaRPr>
          </a:p>
        </p:txBody>
      </p:sp>
      <p:sp>
        <p:nvSpPr>
          <p:cNvPr id="5" name="Slide Number Placeholder 4" hidden="1">
            <a:extLst>
              <a:ext uri="{FF2B5EF4-FFF2-40B4-BE49-F238E27FC236}">
                <a16:creationId xmlns:a16="http://schemas.microsoft.com/office/drawing/2014/main" id="{62678DA0-D667-4B12-AEA4-6F64270A0532}"/>
              </a:ext>
            </a:extLst>
          </p:cNvPr>
          <p:cNvSpPr>
            <a:spLocks noGrp="1"/>
          </p:cNvSpPr>
          <p:nvPr>
            <p:ph type="sldNum" sz="quarter" idx="7"/>
          </p:nvPr>
        </p:nvSpPr>
        <p:spPr/>
        <p:txBody>
          <a:bodyPr/>
          <a:lstStyle/>
          <a:p>
            <a:pPr marL="38054">
              <a:spcBef>
                <a:spcPts val="30"/>
              </a:spcBef>
            </a:pPr>
            <a:fld id="{81D60167-4931-47E6-BA6A-407CBD079E47}" type="slidenum">
              <a:rPr lang="en-GB" spc="-5" smtClean="0"/>
              <a:pPr marL="38054">
                <a:spcBef>
                  <a:spcPts val="30"/>
                </a:spcBef>
              </a:pPr>
              <a:t>41</a:t>
            </a:fld>
            <a:endParaRPr lang="en-GB" spc="-5" dirty="0"/>
          </a:p>
        </p:txBody>
      </p:sp>
      <p:pic>
        <p:nvPicPr>
          <p:cNvPr id="6" name="Picture 5" descr="New series of webinar" hidden="1">
            <a:extLst>
              <a:ext uri="{FF2B5EF4-FFF2-40B4-BE49-F238E27FC236}">
                <a16:creationId xmlns:a16="http://schemas.microsoft.com/office/drawing/2014/main" id="{895420BA-71A9-4EC4-A15A-72A281C0C875}"/>
              </a:ext>
            </a:extLst>
          </p:cNvPr>
          <p:cNvPicPr>
            <a:picLocks noChangeAspect="1"/>
          </p:cNvPicPr>
          <p:nvPr/>
        </p:nvPicPr>
        <p:blipFill>
          <a:blip r:embed="rId3"/>
          <a:stretch>
            <a:fillRect/>
          </a:stretch>
        </p:blipFill>
        <p:spPr>
          <a:xfrm>
            <a:off x="0" y="0"/>
            <a:ext cx="9144000" cy="2258414"/>
          </a:xfrm>
          <a:prstGeom prst="rect">
            <a:avLst/>
          </a:prstGeom>
        </p:spPr>
      </p:pic>
      <p:pic>
        <p:nvPicPr>
          <p:cNvPr id="2" name="Picture 1" descr="New series of webinar">
            <a:extLst>
              <a:ext uri="{FF2B5EF4-FFF2-40B4-BE49-F238E27FC236}">
                <a16:creationId xmlns:a16="http://schemas.microsoft.com/office/drawing/2014/main" id="{581CDC26-2F32-4742-9B87-FB52B44ADE0B}"/>
              </a:ext>
            </a:extLst>
          </p:cNvPr>
          <p:cNvPicPr>
            <a:picLocks noChangeAspect="1"/>
          </p:cNvPicPr>
          <p:nvPr/>
        </p:nvPicPr>
        <p:blipFill>
          <a:blip r:embed="rId4"/>
          <a:stretch>
            <a:fillRect/>
          </a:stretch>
        </p:blipFill>
        <p:spPr>
          <a:xfrm>
            <a:off x="-20097" y="0"/>
            <a:ext cx="9291979" cy="2803490"/>
          </a:xfrm>
          <a:prstGeom prst="rect">
            <a:avLst/>
          </a:prstGeom>
        </p:spPr>
      </p:pic>
      <p:pic>
        <p:nvPicPr>
          <p:cNvPr id="1026" name="Picture 2" descr="QR code">
            <a:hlinkClick r:id="rId5"/>
            <a:extLst>
              <a:ext uri="{FF2B5EF4-FFF2-40B4-BE49-F238E27FC236}">
                <a16:creationId xmlns:a16="http://schemas.microsoft.com/office/drawing/2014/main" id="{C234A01C-8C30-451E-9F1D-29BD9B4F98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901" y="2571750"/>
            <a:ext cx="2471098" cy="24710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AC3388-A686-4579-95D3-6BF4AFBB884E}"/>
              </a:ext>
            </a:extLst>
          </p:cNvPr>
          <p:cNvSpPr txBox="1"/>
          <p:nvPr/>
        </p:nvSpPr>
        <p:spPr>
          <a:xfrm>
            <a:off x="1195897" y="1572998"/>
            <a:ext cx="7435637" cy="638636"/>
          </a:xfrm>
          <a:prstGeom prst="rect">
            <a:avLst/>
          </a:prstGeom>
          <a:noFill/>
        </p:spPr>
        <p:txBody>
          <a:bodyPr wrap="square" lIns="0" tIns="0" rIns="0" bIns="0" rtlCol="0">
            <a:spAutoFit/>
          </a:bodyPr>
          <a:lstStyle/>
          <a:p>
            <a:r>
              <a:rPr lang="en-GB" sz="1400" dirty="0">
                <a:solidFill>
                  <a:schemeClr val="bg1"/>
                </a:solidFill>
                <a:hlinkClick r:id="rId5">
                  <a:extLst>
                    <a:ext uri="{A12FA001-AC4F-418D-AE19-62706E023703}">
                      <ahyp:hlinkClr xmlns:ahyp="http://schemas.microsoft.com/office/drawing/2018/hyperlinkcolor" val="tx"/>
                    </a:ext>
                  </a:extLst>
                </a:hlinkClick>
              </a:rPr>
              <a:t>https://www.et-foundation.co.uk/news/new-series-of-free-webinars-to-support-online-learning</a:t>
            </a:r>
            <a:r>
              <a:rPr lang="en-GB" sz="1400" dirty="0">
                <a:hlinkClick r:id="rId5">
                  <a:extLst>
                    <a:ext uri="{A12FA001-AC4F-418D-AE19-62706E023703}">
                      <ahyp:hlinkClr xmlns:ahyp="http://schemas.microsoft.com/office/drawing/2018/hyperlinkcolor" val="tx"/>
                    </a:ext>
                  </a:extLst>
                </a:hlinkClick>
              </a:rPr>
              <a:t>/</a:t>
            </a:r>
            <a:endParaRPr lang="en-GB" sz="1400" dirty="0"/>
          </a:p>
          <a:p>
            <a:endParaRPr lang="en-GB" sz="1400" dirty="0"/>
          </a:p>
          <a:p>
            <a:endParaRPr lang="en-GB" sz="1350" dirty="0"/>
          </a:p>
        </p:txBody>
      </p:sp>
      <p:pic>
        <p:nvPicPr>
          <p:cNvPr id="12" name="Picture 11" descr="A screenshot of a cell phone&#10;&#10;Description automatically generated">
            <a:extLst>
              <a:ext uri="{FF2B5EF4-FFF2-40B4-BE49-F238E27FC236}">
                <a16:creationId xmlns:a16="http://schemas.microsoft.com/office/drawing/2014/main" id="{84EC8995-FD35-4758-9254-1D1465FA9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38" y="2058656"/>
            <a:ext cx="5395965" cy="3031014"/>
          </a:xfrm>
          <a:prstGeom prst="rect">
            <a:avLst/>
          </a:prstGeom>
        </p:spPr>
      </p:pic>
    </p:spTree>
    <p:extLst>
      <p:ext uri="{BB962C8B-B14F-4D97-AF65-F5344CB8AC3E}">
        <p14:creationId xmlns:p14="http://schemas.microsoft.com/office/powerpoint/2010/main" val="1941926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9C8689-11F9-40D6-B606-E7F2D2E6EFAD}"/>
              </a:ext>
            </a:extLst>
          </p:cNvPr>
          <p:cNvSpPr txBox="1"/>
          <p:nvPr/>
        </p:nvSpPr>
        <p:spPr>
          <a:xfrm>
            <a:off x="2597437" y="1875116"/>
            <a:ext cx="351665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ea typeface="Arial"/>
                <a:cs typeface="Arial"/>
                <a:hlinkClick r:id="rId2"/>
              </a:rPr>
              <a:t>vikki.liogier@etfoundation.co.uk</a:t>
            </a:r>
            <a:endParaRPr lang="en-US" dirty="0">
              <a:ea typeface="Arial"/>
              <a:cs typeface="Arial"/>
            </a:endParaRPr>
          </a:p>
        </p:txBody>
      </p:sp>
      <p:sp>
        <p:nvSpPr>
          <p:cNvPr id="8" name="TextBox 7">
            <a:extLst>
              <a:ext uri="{FF2B5EF4-FFF2-40B4-BE49-F238E27FC236}">
                <a16:creationId xmlns:a16="http://schemas.microsoft.com/office/drawing/2014/main" id="{626EC8A0-C038-476A-A63E-48EEEF67491B}"/>
              </a:ext>
            </a:extLst>
          </p:cNvPr>
          <p:cNvSpPr txBox="1"/>
          <p:nvPr/>
        </p:nvSpPr>
        <p:spPr>
          <a:xfrm>
            <a:off x="2523280" y="2571750"/>
            <a:ext cx="6223156" cy="43088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800" dirty="0">
                <a:ea typeface="+mn-lt"/>
                <a:cs typeface="+mn-lt"/>
              </a:rPr>
              <a:t>https://www.et-foundation.co.uk/edtech</a:t>
            </a:r>
            <a:endParaRPr lang="en-US" sz="2800" dirty="0"/>
          </a:p>
        </p:txBody>
      </p:sp>
      <p:sp>
        <p:nvSpPr>
          <p:cNvPr id="2" name="Title 1">
            <a:extLst>
              <a:ext uri="{FF2B5EF4-FFF2-40B4-BE49-F238E27FC236}">
                <a16:creationId xmlns:a16="http://schemas.microsoft.com/office/drawing/2014/main" id="{E983F64F-BCA8-4D59-862B-D86626D509A4}"/>
              </a:ext>
            </a:extLst>
          </p:cNvPr>
          <p:cNvSpPr>
            <a:spLocks noGrp="1"/>
          </p:cNvSpPr>
          <p:nvPr>
            <p:ph type="ctrTitle"/>
          </p:nvPr>
        </p:nvSpPr>
        <p:spPr/>
        <p:txBody>
          <a:bodyPr/>
          <a:lstStyle/>
          <a:p>
            <a:r>
              <a:rPr lang="en-GB" dirty="0"/>
              <a:t>Vikki </a:t>
            </a:r>
            <a:r>
              <a:rPr lang="en-GB" dirty="0" err="1"/>
              <a:t>liogier</a:t>
            </a:r>
            <a:br>
              <a:rPr lang="en-GB" cap="none" dirty="0"/>
            </a:br>
            <a:r>
              <a:rPr lang="en-US" dirty="0">
                <a:ea typeface="+mn-lt"/>
                <a:cs typeface="+mn-lt"/>
              </a:rPr>
              <a:t>  </a:t>
            </a:r>
            <a:br>
              <a:rPr lang="en-US" dirty="0">
                <a:ea typeface="+mn-lt"/>
                <a:cs typeface="+mn-lt"/>
              </a:rPr>
            </a:br>
            <a:br>
              <a:rPr lang="en-US" dirty="0">
                <a:cs typeface="Arial"/>
              </a:rPr>
            </a:br>
            <a:endParaRPr lang="en-GB" dirty="0"/>
          </a:p>
        </p:txBody>
      </p:sp>
    </p:spTree>
    <p:extLst>
      <p:ext uri="{BB962C8B-B14F-4D97-AF65-F5344CB8AC3E}">
        <p14:creationId xmlns:p14="http://schemas.microsoft.com/office/powerpoint/2010/main" val="4191620986"/>
      </p:ext>
    </p:extLst>
  </p:cSld>
  <p:clrMapOvr>
    <a:masterClrMapping/>
  </p:clrMapOvr>
  <p:transition spd="slow">
    <p:wheel spokes="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p:cNvSpPr>
            <a:spLocks noGrp="1"/>
          </p:cNvSpPr>
          <p:nvPr>
            <p:ph type="sldNum" sz="quarter" idx="11"/>
          </p:nvPr>
        </p:nvSpPr>
        <p:spPr/>
        <p:txBody>
          <a:bodyPr/>
          <a:lstStyle/>
          <a:p>
            <a:fld id="{DA2C159E-F13C-4A85-9A41-E7669D3E0D70}" type="slidenum">
              <a:rPr lang="en-GB" smtClean="0"/>
              <a:pPr/>
              <a:t>43</a:t>
            </a:fld>
            <a:endParaRPr lang="en-GB"/>
          </a:p>
        </p:txBody>
      </p:sp>
      <p:pic>
        <p:nvPicPr>
          <p:cNvPr id="9" name="Picture 9" descr="A picture containing object, indoor, table, cake&#10;&#10;Description generated with very high confidence">
            <a:extLst>
              <a:ext uri="{FF2B5EF4-FFF2-40B4-BE49-F238E27FC236}">
                <a16:creationId xmlns:a16="http://schemas.microsoft.com/office/drawing/2014/main" id="{C315D016-E5CD-44EC-AAAA-FAB2F8E8A671}"/>
              </a:ext>
            </a:extLst>
          </p:cNvPr>
          <p:cNvPicPr>
            <a:picLocks noChangeAspect="1"/>
          </p:cNvPicPr>
          <p:nvPr/>
        </p:nvPicPr>
        <p:blipFill>
          <a:blip r:embed="rId3"/>
          <a:stretch>
            <a:fillRect/>
          </a:stretch>
        </p:blipFill>
        <p:spPr>
          <a:xfrm>
            <a:off x="6359979" y="988069"/>
            <a:ext cx="2784021" cy="4179734"/>
          </a:xfrm>
          <a:prstGeom prst="rect">
            <a:avLst/>
          </a:prstGeom>
        </p:spPr>
      </p:pic>
      <p:sp>
        <p:nvSpPr>
          <p:cNvPr id="4" name="Text Placeholder 3"/>
          <p:cNvSpPr>
            <a:spLocks noGrp="1"/>
          </p:cNvSpPr>
          <p:nvPr>
            <p:ph type="body" sz="quarter" idx="12"/>
          </p:nvPr>
        </p:nvSpPr>
        <p:spPr>
          <a:xfrm>
            <a:off x="234000" y="987425"/>
            <a:ext cx="5724526" cy="4401869"/>
          </a:xfrm>
        </p:spPr>
        <p:txBody>
          <a:bodyPr vert="horz" lIns="0" tIns="0" rIns="0" bIns="0" rtlCol="0" anchor="t">
            <a:noAutofit/>
          </a:bodyPr>
          <a:lstStyle/>
          <a:p>
            <a:r>
              <a:rPr lang="en-GB" sz="1200" dirty="0"/>
              <a:t>Images sourced from</a:t>
            </a:r>
            <a:r>
              <a:rPr lang="en-GB" sz="1200" b="1" dirty="0"/>
              <a:t> </a:t>
            </a:r>
            <a:r>
              <a:rPr lang="en-GB" sz="1200" b="1" dirty="0" err="1"/>
              <a:t>Pexels</a:t>
            </a:r>
            <a:r>
              <a:rPr lang="en-GB" sz="1200" dirty="0"/>
              <a:t> </a:t>
            </a:r>
            <a:r>
              <a:rPr lang="en-GB" sz="1200" dirty="0">
                <a:cs typeface="Arial"/>
              </a:rPr>
              <a:t>free stock photos bank: </a:t>
            </a:r>
            <a:r>
              <a:rPr lang="en-GB" sz="1200" dirty="0">
                <a:cs typeface="Arial"/>
                <a:hlinkClick r:id="rId4"/>
              </a:rPr>
              <a:t>https://www.pexels.com/</a:t>
            </a:r>
            <a:r>
              <a:rPr lang="en-GB" sz="1200" dirty="0">
                <a:cs typeface="Arial"/>
              </a:rPr>
              <a:t> </a:t>
            </a:r>
            <a:endParaRPr lang="en-US" sz="1200" dirty="0">
              <a:cs typeface="Arial"/>
            </a:endParaRPr>
          </a:p>
          <a:p>
            <a:pPr>
              <a:lnSpc>
                <a:spcPct val="150000"/>
              </a:lnSpc>
            </a:pPr>
            <a:endParaRPr lang="en-GB" sz="1100" i="1" dirty="0">
              <a:cs typeface="Arial"/>
            </a:endParaRPr>
          </a:p>
          <a:p>
            <a:pPr>
              <a:lnSpc>
                <a:spcPct val="150000"/>
              </a:lnSpc>
            </a:pPr>
            <a:r>
              <a:rPr lang="en-GB" sz="1100" i="1" dirty="0">
                <a:cs typeface="Arial"/>
              </a:rPr>
              <a:t>Contributors include: </a:t>
            </a:r>
          </a:p>
          <a:p>
            <a:pPr marL="171450" indent="-171450">
              <a:lnSpc>
                <a:spcPct val="150000"/>
              </a:lnSpc>
              <a:buChar char="•"/>
            </a:pPr>
            <a:r>
              <a:rPr lang="en-GB" sz="1100" b="1" dirty="0">
                <a:cs typeface="Arial"/>
              </a:rPr>
              <a:t>Victor Freitas</a:t>
            </a:r>
            <a:r>
              <a:rPr lang="en-GB" sz="1100" dirty="0">
                <a:cs typeface="Arial"/>
              </a:rPr>
              <a:t> - </a:t>
            </a:r>
            <a:r>
              <a:rPr lang="en-GB" sz="1100" dirty="0">
                <a:cs typeface="Arial"/>
                <a:hlinkClick r:id="rId5"/>
              </a:rPr>
              <a:t>https://www.pexels.com/photo/black-metal-framed-pendant-lamp-turned-on-973510/</a:t>
            </a:r>
            <a:r>
              <a:rPr lang="en-GB" sz="1100" dirty="0">
                <a:cs typeface="Arial"/>
              </a:rPr>
              <a:t> </a:t>
            </a:r>
            <a:endParaRPr lang="en-GB" sz="1100" b="1" dirty="0">
              <a:cs typeface="Arial"/>
            </a:endParaRPr>
          </a:p>
          <a:p>
            <a:pPr marL="171450" indent="-171450">
              <a:lnSpc>
                <a:spcPct val="150000"/>
              </a:lnSpc>
              <a:buChar char="•"/>
            </a:pPr>
            <a:r>
              <a:rPr lang="en-GB" sz="1100" b="1" dirty="0">
                <a:cs typeface="Arial"/>
              </a:rPr>
              <a:t>George Becker</a:t>
            </a:r>
            <a:r>
              <a:rPr lang="en-GB" sz="1100" dirty="0">
                <a:cs typeface="Arial"/>
              </a:rPr>
              <a:t> - </a:t>
            </a:r>
            <a:r>
              <a:rPr lang="en-GB" sz="1100" dirty="0">
                <a:cs typeface="Arial"/>
                <a:hlinkClick r:id="rId6"/>
              </a:rPr>
              <a:t>https://www.pexels.com/photo/bright-bulb-close-up-electricity-383673/</a:t>
            </a:r>
            <a:endParaRPr lang="en-GB" sz="1100" dirty="0">
              <a:cs typeface="Arial"/>
            </a:endParaRPr>
          </a:p>
          <a:p>
            <a:pPr marL="171450" indent="-171450">
              <a:lnSpc>
                <a:spcPct val="150000"/>
              </a:lnSpc>
              <a:buChar char="•"/>
            </a:pPr>
            <a:r>
              <a:rPr lang="en-GB" sz="1100" b="1" dirty="0" err="1"/>
              <a:t>Juhasz</a:t>
            </a:r>
            <a:r>
              <a:rPr lang="en-GB" sz="1100" b="1" dirty="0"/>
              <a:t> </a:t>
            </a:r>
            <a:r>
              <a:rPr lang="en-GB" sz="1100" b="1" dirty="0" err="1"/>
              <a:t>Imre</a:t>
            </a:r>
            <a:r>
              <a:rPr lang="en-GB" sz="1100" dirty="0">
                <a:cs typeface="Arial"/>
              </a:rPr>
              <a:t> - </a:t>
            </a:r>
            <a:r>
              <a:rPr lang="en-GB" sz="1100" dirty="0">
                <a:cs typeface="Arial"/>
                <a:hlinkClick r:id="rId7"/>
              </a:rPr>
              <a:t>https://www.pexels.com/photo/bright-buildings-clear-close-up-425183/</a:t>
            </a:r>
            <a:r>
              <a:rPr lang="en-GB" sz="1100" dirty="0">
                <a:cs typeface="Arial"/>
              </a:rPr>
              <a:t> </a:t>
            </a:r>
          </a:p>
          <a:p>
            <a:pPr marL="171450" indent="-171450">
              <a:lnSpc>
                <a:spcPct val="150000"/>
              </a:lnSpc>
              <a:buChar char="•"/>
            </a:pPr>
            <a:r>
              <a:rPr lang="en-GB" sz="1100" b="1" dirty="0">
                <a:cs typeface="Arial"/>
              </a:rPr>
              <a:t>Lukas</a:t>
            </a:r>
            <a:r>
              <a:rPr lang="en-GB" sz="1100" dirty="0">
                <a:cs typeface="Arial"/>
              </a:rPr>
              <a:t> - </a:t>
            </a:r>
            <a:r>
              <a:rPr lang="en-GB" sz="1100" dirty="0">
                <a:cs typeface="Arial"/>
                <a:hlinkClick r:id="rId8"/>
              </a:rPr>
              <a:t>https://www.pexels.com/photo/ball-shaped-bright-bulb-burnt-296323/</a:t>
            </a:r>
            <a:r>
              <a:rPr lang="en-GB" sz="1100" dirty="0">
                <a:cs typeface="Arial"/>
              </a:rPr>
              <a:t> </a:t>
            </a:r>
          </a:p>
          <a:p>
            <a:pPr marL="171450" indent="-171450">
              <a:lnSpc>
                <a:spcPct val="150000"/>
              </a:lnSpc>
              <a:buChar char="•"/>
            </a:pPr>
            <a:r>
              <a:rPr lang="en-GB" sz="1100" b="1" dirty="0">
                <a:cs typeface="Arial"/>
              </a:rPr>
              <a:t>Carl Attard </a:t>
            </a:r>
            <a:r>
              <a:rPr lang="en-GB" sz="1100" dirty="0">
                <a:cs typeface="Arial"/>
              </a:rPr>
              <a:t>- </a:t>
            </a:r>
            <a:r>
              <a:rPr lang="en-GB" sz="1100" dirty="0">
                <a:cs typeface="Arial"/>
                <a:hlinkClick r:id="rId9"/>
              </a:rPr>
              <a:t>https://www.pexels.com/photo/blur-design-drink-electricity-420315/</a:t>
            </a:r>
            <a:r>
              <a:rPr lang="en-GB" sz="1100" dirty="0">
                <a:cs typeface="Arial"/>
              </a:rPr>
              <a:t> </a:t>
            </a:r>
          </a:p>
          <a:p>
            <a:pPr marL="171450" indent="-171450">
              <a:lnSpc>
                <a:spcPct val="150000"/>
              </a:lnSpc>
              <a:buChar char="•"/>
            </a:pPr>
            <a:r>
              <a:rPr lang="en-GB" sz="1100" b="1" dirty="0">
                <a:cs typeface="Arial"/>
              </a:rPr>
              <a:t>Mikael </a:t>
            </a:r>
            <a:r>
              <a:rPr lang="en-GB" sz="1100" b="1" dirty="0" err="1">
                <a:cs typeface="Arial"/>
              </a:rPr>
              <a:t>Roh</a:t>
            </a:r>
            <a:r>
              <a:rPr lang="en-GB" sz="1100" dirty="0">
                <a:cs typeface="Arial"/>
              </a:rPr>
              <a:t> - </a:t>
            </a:r>
            <a:r>
              <a:rPr lang="en-GB" sz="1100" dirty="0">
                <a:cs typeface="Arial"/>
                <a:hlinkClick r:id="rId10"/>
              </a:rPr>
              <a:t>https://www.pexels.com/photo/photo-of-two-turned-on-bulbs-799611/</a:t>
            </a:r>
            <a:r>
              <a:rPr lang="en-GB" sz="1100" dirty="0">
                <a:cs typeface="Arial"/>
              </a:rPr>
              <a:t> </a:t>
            </a:r>
          </a:p>
          <a:p>
            <a:pPr marL="171450" indent="-171450">
              <a:lnSpc>
                <a:spcPct val="150000"/>
              </a:lnSpc>
              <a:buChar char="•"/>
            </a:pPr>
            <a:r>
              <a:rPr lang="en-GB" sz="1100" b="1" dirty="0" err="1"/>
              <a:t>Isaque</a:t>
            </a:r>
            <a:r>
              <a:rPr lang="en-GB" sz="1100" b="1" dirty="0"/>
              <a:t> Pereira</a:t>
            </a:r>
            <a:r>
              <a:rPr lang="en-GB" sz="1100" b="1" dirty="0">
                <a:cs typeface="Arial"/>
              </a:rPr>
              <a:t> - </a:t>
            </a:r>
            <a:r>
              <a:rPr lang="en-GB" sz="1100" dirty="0">
                <a:cs typeface="Arial"/>
                <a:hlinkClick r:id="rId11"/>
              </a:rPr>
              <a:t>https://www.pexels.com/photo/arrows-close-up-dark-energy-394377/</a:t>
            </a:r>
            <a:r>
              <a:rPr lang="en-GB" sz="1100" dirty="0">
                <a:cs typeface="Arial"/>
              </a:rPr>
              <a:t> </a:t>
            </a:r>
          </a:p>
          <a:p>
            <a:pPr marL="171450" indent="-171450">
              <a:lnSpc>
                <a:spcPct val="150000"/>
              </a:lnSpc>
              <a:buChar char="•"/>
            </a:pPr>
            <a:r>
              <a:rPr lang="en-GB" sz="1100" b="1" dirty="0" err="1">
                <a:cs typeface="Arial"/>
              </a:rPr>
              <a:t>Pixabay</a:t>
            </a:r>
            <a:r>
              <a:rPr lang="en-GB" sz="1100" dirty="0">
                <a:cs typeface="Arial"/>
              </a:rPr>
              <a:t> </a:t>
            </a:r>
            <a:r>
              <a:rPr lang="en-GB" sz="1100" b="1" dirty="0">
                <a:cs typeface="Arial"/>
              </a:rPr>
              <a:t>-</a:t>
            </a:r>
            <a:r>
              <a:rPr lang="en-GB" sz="1100" dirty="0">
                <a:cs typeface="Arial"/>
              </a:rPr>
              <a:t>  </a:t>
            </a:r>
            <a:r>
              <a:rPr lang="en-GB" sz="1100" u="sng" dirty="0">
                <a:cs typeface="Arial"/>
                <a:hlinkClick r:id="rId12"/>
              </a:rPr>
              <a:t>https://www.pexels.com/photo/2-pendant-lamps-turned-on-159108/</a:t>
            </a:r>
            <a:r>
              <a:rPr lang="en-GB" sz="1100" u="sng" dirty="0">
                <a:cs typeface="Arial"/>
              </a:rPr>
              <a:t>  </a:t>
            </a:r>
            <a:r>
              <a:rPr lang="en-GB" sz="1100" dirty="0">
                <a:cs typeface="Arial"/>
              </a:rPr>
              <a:t>&amp;</a:t>
            </a:r>
            <a:endParaRPr lang="en-GB" sz="1100" u="sng" dirty="0">
              <a:cs typeface="Arial"/>
            </a:endParaRPr>
          </a:p>
          <a:p>
            <a:pPr>
              <a:lnSpc>
                <a:spcPct val="150000"/>
              </a:lnSpc>
            </a:pPr>
            <a:r>
              <a:rPr lang="en-GB" sz="1100" dirty="0">
                <a:cs typeface="Arial"/>
              </a:rPr>
              <a:t>   </a:t>
            </a:r>
            <a:r>
              <a:rPr lang="en-GB" sz="1100" dirty="0">
                <a:solidFill>
                  <a:srgbClr val="FFFFFF"/>
                </a:solidFill>
                <a:cs typeface="Arial"/>
              </a:rPr>
              <a:t>  …...................</a:t>
            </a:r>
            <a:r>
              <a:rPr lang="en-GB" sz="1100" u="sng" dirty="0">
                <a:cs typeface="Arial"/>
                <a:hlinkClick r:id="rId13"/>
              </a:rPr>
              <a:t>https://www.pexels.com/photo/light-glass-lamp-idea-2396/</a:t>
            </a:r>
            <a:r>
              <a:rPr lang="en-GB" sz="1100" u="sng" dirty="0">
                <a:cs typeface="Arial"/>
              </a:rPr>
              <a:t> </a:t>
            </a:r>
          </a:p>
          <a:p>
            <a:pPr>
              <a:lnSpc>
                <a:spcPct val="100000"/>
              </a:lnSpc>
            </a:pPr>
            <a:endParaRPr lang="en-GB" sz="900" dirty="0">
              <a:cs typeface="Arial"/>
            </a:endParaRPr>
          </a:p>
          <a:p>
            <a:pPr fontAlgn="base">
              <a:lnSpc>
                <a:spcPct val="100000"/>
              </a:lnSpc>
            </a:pPr>
            <a:endParaRPr lang="en-GB" sz="1000" dirty="0"/>
          </a:p>
          <a:p>
            <a:pPr>
              <a:lnSpc>
                <a:spcPct val="100000"/>
              </a:lnSpc>
            </a:pPr>
            <a:endParaRPr lang="en-GB" sz="900" dirty="0">
              <a:cs typeface="Arial"/>
            </a:endParaRPr>
          </a:p>
        </p:txBody>
      </p:sp>
      <p:sp>
        <p:nvSpPr>
          <p:cNvPr id="5" name="Title 4"/>
          <p:cNvSpPr>
            <a:spLocks noGrp="1"/>
          </p:cNvSpPr>
          <p:nvPr>
            <p:ph type="title"/>
          </p:nvPr>
        </p:nvSpPr>
        <p:spPr/>
        <p:txBody>
          <a:bodyPr/>
          <a:lstStyle/>
          <a:p>
            <a:r>
              <a:rPr lang="en-GB" dirty="0">
                <a:cs typeface="Arial"/>
              </a:rPr>
              <a:t>Visual References</a:t>
            </a:r>
          </a:p>
        </p:txBody>
      </p:sp>
    </p:spTree>
    <p:extLst>
      <p:ext uri="{BB962C8B-B14F-4D97-AF65-F5344CB8AC3E}">
        <p14:creationId xmlns:p14="http://schemas.microsoft.com/office/powerpoint/2010/main" val="4060615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p:cNvSpPr>
            <a:spLocks noGrp="1"/>
          </p:cNvSpPr>
          <p:nvPr>
            <p:ph type="sldNum" sz="quarter" idx="12"/>
          </p:nvPr>
        </p:nvSpPr>
        <p:spPr/>
        <p:txBody>
          <a:bodyPr/>
          <a:lstStyle/>
          <a:p>
            <a:fld id="{5DB98E5A-76C0-453E-B1E0-BC4AB04722D5}" type="slidenum">
              <a:rPr lang="en-GB" smtClean="0"/>
              <a:pPr/>
              <a:t>44</a:t>
            </a:fld>
            <a:endParaRPr lang="en-GB" dirty="0"/>
          </a:p>
        </p:txBody>
      </p:sp>
      <p:sp>
        <p:nvSpPr>
          <p:cNvPr id="4" name="Arrow: Striped Right 3" descr="back">
            <a:hlinkClick r:id="rId3" action="ppaction://hlinksldjump"/>
            <a:extLst>
              <a:ext uri="{FF2B5EF4-FFF2-40B4-BE49-F238E27FC236}">
                <a16:creationId xmlns:a16="http://schemas.microsoft.com/office/drawing/2014/main" id="{564E7E6F-818E-4CF3-8FD3-7B47DB48676A}"/>
              </a:ext>
            </a:extLst>
          </p:cNvPr>
          <p:cNvSpPr/>
          <p:nvPr/>
        </p:nvSpPr>
        <p:spPr>
          <a:xfrm rot="10800000">
            <a:off x="457200" y="4528038"/>
            <a:ext cx="633046" cy="486434"/>
          </a:xfrm>
          <a:prstGeom prst="stripedRightArrow">
            <a:avLst/>
          </a:prstGeom>
          <a:solidFill>
            <a:schemeClr val="accent3"/>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516857" y="4750594"/>
            <a:ext cx="3320988" cy="230832"/>
          </a:xfrm>
          <a:prstGeom prst="rect">
            <a:avLst/>
          </a:prstGeom>
        </p:spPr>
        <p:txBody>
          <a:bodyPr wrap="square">
            <a:spAutoFit/>
          </a:bodyPr>
          <a:lstStyle/>
          <a:p>
            <a:r>
              <a:rPr lang="en-GB" sz="900" dirty="0">
                <a:latin typeface="Arial" panose="020B0604020202020204" pitchFamily="34" charset="0"/>
                <a:ea typeface="Calibri" panose="020F0502020204030204" pitchFamily="34" charset="0"/>
                <a:hlinkClick r:id="rId4"/>
              </a:rPr>
              <a:t>Source: Lloyds Bank UK Consumer Digital Index 2019</a:t>
            </a:r>
            <a:endParaRPr lang="en-GB" sz="900" dirty="0"/>
          </a:p>
        </p:txBody>
      </p:sp>
      <p:sp>
        <p:nvSpPr>
          <p:cNvPr id="8" name="Content Placeholder 2"/>
          <p:cNvSpPr txBox="1">
            <a:spLocks/>
          </p:cNvSpPr>
          <p:nvPr/>
        </p:nvSpPr>
        <p:spPr>
          <a:xfrm>
            <a:off x="1346179" y="1024180"/>
            <a:ext cx="6326690" cy="3726414"/>
          </a:xfrm>
          <a:prstGeom prst="rect">
            <a:avLst/>
          </a:prstGeom>
        </p:spPr>
        <p:txBody>
          <a:bodyPr/>
          <a:lstStyle>
            <a:lvl1pPr marL="342900" indent="-342900" algn="l" defTabSz="914400" rtl="0" eaLnBrk="1" latinLnBrk="0" hangingPunct="1">
              <a:lnSpc>
                <a:spcPct val="120000"/>
              </a:lnSpc>
              <a:spcBef>
                <a:spcPts val="0"/>
              </a:spcBef>
              <a:spcAft>
                <a:spcPts val="600"/>
              </a:spcAft>
              <a:buClr>
                <a:schemeClr val="tx2"/>
              </a:buClr>
              <a:buFont typeface="Wingdings" pitchFamily="2" charset="2"/>
              <a:buChar char="§"/>
              <a:defRPr sz="2000" b="1" kern="1200">
                <a:solidFill>
                  <a:schemeClr val="tx1"/>
                </a:solidFill>
                <a:latin typeface="+mn-lt"/>
                <a:ea typeface="+mn-ea"/>
                <a:cs typeface="+mn-cs"/>
              </a:defRPr>
            </a:lvl1pPr>
            <a:lvl2pPr marL="742950" indent="-285750" algn="l" defTabSz="914400" rtl="0" eaLnBrk="1" latinLnBrk="0" hangingPunct="1">
              <a:lnSpc>
                <a:spcPct val="120000"/>
              </a:lnSpc>
              <a:spcBef>
                <a:spcPts val="0"/>
              </a:spcBef>
              <a:spcAft>
                <a:spcPts val="600"/>
              </a:spcAft>
              <a:buClr>
                <a:schemeClr val="tx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tx2"/>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tx2"/>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900"/>
              </a:spcAft>
            </a:pPr>
            <a:r>
              <a:rPr lang="en-GB" sz="1350" dirty="0"/>
              <a:t>Education</a:t>
            </a:r>
            <a:r>
              <a:rPr lang="en-GB" sz="1350" b="0" dirty="0"/>
              <a:t>- 91% of those with university formal degrees have EDS for life, compared to 35% with no formal education.</a:t>
            </a:r>
          </a:p>
          <a:p>
            <a:pPr>
              <a:spcAft>
                <a:spcPts val="900"/>
              </a:spcAft>
            </a:pPr>
            <a:r>
              <a:rPr lang="en-GB" sz="1350" dirty="0"/>
              <a:t>Age-</a:t>
            </a:r>
            <a:r>
              <a:rPr lang="en-GB" sz="1350" b="0" dirty="0"/>
              <a:t> 94% of those aged 18-24 years old have EDS life, compared to 45% of those aged 65 plus.</a:t>
            </a:r>
          </a:p>
          <a:p>
            <a:pPr>
              <a:spcAft>
                <a:spcPts val="900"/>
              </a:spcAft>
            </a:pPr>
            <a:r>
              <a:rPr lang="en-GB" sz="1350" dirty="0"/>
              <a:t>Disability-</a:t>
            </a:r>
            <a:r>
              <a:rPr lang="en-GB" sz="1350" b="0" dirty="0"/>
              <a:t> 82% without a disability have EDS for life, compared to 53% with a disability.</a:t>
            </a:r>
          </a:p>
          <a:p>
            <a:pPr>
              <a:spcAft>
                <a:spcPts val="900"/>
              </a:spcAft>
            </a:pPr>
            <a:r>
              <a:rPr lang="en-GB" sz="1350" dirty="0"/>
              <a:t>Gender- </a:t>
            </a:r>
            <a:r>
              <a:rPr lang="en-GB" sz="1350" b="0" dirty="0"/>
              <a:t>80% of men have EDS for life, compared to 75% of women.</a:t>
            </a:r>
          </a:p>
          <a:p>
            <a:pPr>
              <a:spcAft>
                <a:spcPts val="900"/>
              </a:spcAft>
            </a:pPr>
            <a:r>
              <a:rPr lang="en-GB" sz="1350" dirty="0"/>
              <a:t>Household income- </a:t>
            </a:r>
            <a:r>
              <a:rPr lang="en-GB" sz="1350" b="0" dirty="0"/>
              <a:t>89% of those with household incomes of £25k or more have EDS for life, compared to 57% with household incomes under £11.5k.</a:t>
            </a:r>
          </a:p>
          <a:p>
            <a:pPr>
              <a:spcAft>
                <a:spcPts val="900"/>
              </a:spcAft>
            </a:pPr>
            <a:r>
              <a:rPr lang="en-GB" sz="1350" dirty="0"/>
              <a:t>Employment-</a:t>
            </a:r>
            <a:r>
              <a:rPr lang="en-GB" sz="1350" b="0" dirty="0"/>
              <a:t> 90% of full time workers have EDS for life, compared to 64% not working. </a:t>
            </a:r>
          </a:p>
          <a:p>
            <a:endParaRPr lang="en-GB" sz="1350" b="0" dirty="0"/>
          </a:p>
        </p:txBody>
      </p:sp>
      <p:sp>
        <p:nvSpPr>
          <p:cNvPr id="2" name="Title 1"/>
          <p:cNvSpPr>
            <a:spLocks noGrp="1"/>
          </p:cNvSpPr>
          <p:nvPr>
            <p:ph type="title"/>
          </p:nvPr>
        </p:nvSpPr>
        <p:spPr>
          <a:xfrm>
            <a:off x="1161152" y="303499"/>
            <a:ext cx="6696744" cy="486314"/>
          </a:xfrm>
        </p:spPr>
        <p:txBody>
          <a:bodyPr>
            <a:normAutofit fontScale="90000"/>
          </a:bodyPr>
          <a:lstStyle/>
          <a:p>
            <a:pPr algn="ctr"/>
            <a:r>
              <a:rPr lang="en-GB" sz="1800" b="1" dirty="0"/>
              <a:t>11.9 million (22%) adults do not have the essential digital skills they need for life</a:t>
            </a:r>
          </a:p>
        </p:txBody>
      </p:sp>
    </p:spTree>
    <p:extLst>
      <p:ext uri="{BB962C8B-B14F-4D97-AF65-F5344CB8AC3E}">
        <p14:creationId xmlns:p14="http://schemas.microsoft.com/office/powerpoint/2010/main" val="2761605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Striped Right 5" descr="back">
            <a:hlinkClick r:id="rId3" action="ppaction://hlinksldjump"/>
            <a:extLst>
              <a:ext uri="{FF2B5EF4-FFF2-40B4-BE49-F238E27FC236}">
                <a16:creationId xmlns:a16="http://schemas.microsoft.com/office/drawing/2014/main" id="{D2CEEBE6-27CB-468D-A47A-DFF7F2500FEC}"/>
              </a:ext>
            </a:extLst>
          </p:cNvPr>
          <p:cNvSpPr/>
          <p:nvPr/>
        </p:nvSpPr>
        <p:spPr>
          <a:xfrm rot="10800000">
            <a:off x="457200" y="4528038"/>
            <a:ext cx="633046" cy="486434"/>
          </a:xfrm>
          <a:prstGeom prst="stripedRightArrow">
            <a:avLst/>
          </a:prstGeom>
          <a:solidFill>
            <a:schemeClr val="accent3"/>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descr="Link to source " hidden="1">
            <a:extLst>
              <a:ext uri="{FF2B5EF4-FFF2-40B4-BE49-F238E27FC236}">
                <a16:creationId xmlns:a16="http://schemas.microsoft.com/office/drawing/2014/main" id="{88C231AC-34FD-46CD-B9C1-5841FBADE795}"/>
              </a:ext>
            </a:extLst>
          </p:cNvPr>
          <p:cNvSpPr/>
          <p:nvPr/>
        </p:nvSpPr>
        <p:spPr>
          <a:xfrm>
            <a:off x="3545886" y="4767263"/>
            <a:ext cx="3174228" cy="273844"/>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A5ABD18-362D-4865-9F89-CF1F4C2CFAAB}"/>
              </a:ext>
            </a:extLst>
          </p:cNvPr>
          <p:cNvSpPr/>
          <p:nvPr/>
        </p:nvSpPr>
        <p:spPr>
          <a:xfrm>
            <a:off x="3516857" y="4750594"/>
            <a:ext cx="3320988" cy="230832"/>
          </a:xfrm>
          <a:prstGeom prst="rect">
            <a:avLst/>
          </a:prstGeom>
        </p:spPr>
        <p:txBody>
          <a:bodyPr wrap="square">
            <a:spAutoFit/>
          </a:bodyPr>
          <a:lstStyle/>
          <a:p>
            <a:r>
              <a:rPr lang="en-GB" sz="900" dirty="0">
                <a:latin typeface="Arial" panose="020B0604020202020204" pitchFamily="34" charset="0"/>
                <a:ea typeface="Calibri" panose="020F0502020204030204" pitchFamily="34" charset="0"/>
                <a:hlinkClick r:id="rId4"/>
              </a:rPr>
              <a:t>Source: Lloyds Bank UK Consumer Digital Index 2019</a:t>
            </a:r>
            <a:endParaRPr lang="en-GB" sz="900" dirty="0"/>
          </a:p>
        </p:txBody>
      </p:sp>
      <p:sp>
        <p:nvSpPr>
          <p:cNvPr id="3" name="Slide Number Placeholder 2"/>
          <p:cNvSpPr>
            <a:spLocks noGrp="1"/>
          </p:cNvSpPr>
          <p:nvPr>
            <p:ph type="sldNum" sz="quarter" idx="12"/>
          </p:nvPr>
        </p:nvSpPr>
        <p:spPr/>
        <p:txBody>
          <a:bodyPr/>
          <a:lstStyle/>
          <a:p>
            <a:fld id="{5DB98E5A-76C0-453E-B1E0-BC4AB04722D5}" type="slidenum">
              <a:rPr lang="en-GB" smtClean="0"/>
              <a:pPr/>
              <a:t>45</a:t>
            </a:fld>
            <a:endParaRPr lang="en-GB" dirty="0"/>
          </a:p>
        </p:txBody>
      </p:sp>
      <p:sp>
        <p:nvSpPr>
          <p:cNvPr id="7" name="Rectangle 6"/>
          <p:cNvSpPr/>
          <p:nvPr/>
        </p:nvSpPr>
        <p:spPr>
          <a:xfrm>
            <a:off x="3545886" y="4783640"/>
            <a:ext cx="3320988" cy="230832"/>
          </a:xfrm>
          <a:prstGeom prst="rect">
            <a:avLst/>
          </a:prstGeom>
        </p:spPr>
        <p:txBody>
          <a:bodyPr wrap="square">
            <a:spAutoFit/>
          </a:bodyPr>
          <a:lstStyle/>
          <a:p>
            <a:r>
              <a:rPr lang="en-GB" sz="900" dirty="0">
                <a:latin typeface="Arial" panose="020B0604020202020204" pitchFamily="34" charset="0"/>
                <a:ea typeface="Calibri" panose="020F0502020204030204" pitchFamily="34" charset="0"/>
              </a:rPr>
              <a:t>Source: Lloyds Bank UK Consumer Digital Index 2019</a:t>
            </a:r>
            <a:endParaRPr lang="en-GB" sz="900" dirty="0"/>
          </a:p>
        </p:txBody>
      </p:sp>
      <p:sp>
        <p:nvSpPr>
          <p:cNvPr id="8" name="Content Placeholder 2"/>
          <p:cNvSpPr txBox="1">
            <a:spLocks/>
          </p:cNvSpPr>
          <p:nvPr/>
        </p:nvSpPr>
        <p:spPr>
          <a:xfrm>
            <a:off x="1385646" y="951570"/>
            <a:ext cx="6326690" cy="3446259"/>
          </a:xfrm>
          <a:prstGeom prst="rect">
            <a:avLst/>
          </a:prstGeom>
        </p:spPr>
        <p:txBody>
          <a:bodyPr/>
          <a:lstStyle>
            <a:lvl1pPr marL="342900" indent="-342900" algn="l" defTabSz="914400" rtl="0" eaLnBrk="1" latinLnBrk="0" hangingPunct="1">
              <a:lnSpc>
                <a:spcPct val="120000"/>
              </a:lnSpc>
              <a:spcBef>
                <a:spcPts val="0"/>
              </a:spcBef>
              <a:spcAft>
                <a:spcPts val="600"/>
              </a:spcAft>
              <a:buClr>
                <a:schemeClr val="tx2"/>
              </a:buClr>
              <a:buFont typeface="Wingdings" pitchFamily="2" charset="2"/>
              <a:buChar char="§"/>
              <a:defRPr sz="2000" b="1" kern="1200">
                <a:solidFill>
                  <a:schemeClr val="tx1"/>
                </a:solidFill>
                <a:latin typeface="+mn-lt"/>
                <a:ea typeface="+mn-ea"/>
                <a:cs typeface="+mn-cs"/>
              </a:defRPr>
            </a:lvl1pPr>
            <a:lvl2pPr marL="742950" indent="-285750" algn="l" defTabSz="914400" rtl="0" eaLnBrk="1" latinLnBrk="0" hangingPunct="1">
              <a:lnSpc>
                <a:spcPct val="120000"/>
              </a:lnSpc>
              <a:spcBef>
                <a:spcPts val="0"/>
              </a:spcBef>
              <a:spcAft>
                <a:spcPts val="600"/>
              </a:spcAft>
              <a:buClr>
                <a:schemeClr val="tx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tx2"/>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tx2"/>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900"/>
              </a:spcAft>
            </a:pPr>
            <a:r>
              <a:rPr lang="en-GB" sz="1500" b="0" dirty="0"/>
              <a:t>Those with EDS for work earn on average £37,995 per year- almost £13,000 more than those lacking workplace digital skills.</a:t>
            </a:r>
          </a:p>
          <a:p>
            <a:pPr>
              <a:spcAft>
                <a:spcPts val="900"/>
              </a:spcAft>
            </a:pPr>
            <a:r>
              <a:rPr lang="en-GB" sz="1500" b="0" dirty="0"/>
              <a:t>Significant variation by sector e.g. 80% of the finance, insurance and real estate workforce have EDS for work, compared to 36% of the manufacturing workforce.</a:t>
            </a:r>
          </a:p>
          <a:p>
            <a:pPr>
              <a:spcAft>
                <a:spcPts val="900"/>
              </a:spcAft>
            </a:pPr>
            <a:r>
              <a:rPr lang="en-GB" sz="1500" b="0" dirty="0"/>
              <a:t>Examples of EDS for work:</a:t>
            </a:r>
          </a:p>
          <a:p>
            <a:pPr lvl="1">
              <a:spcAft>
                <a:spcPts val="900"/>
              </a:spcAft>
            </a:pPr>
            <a:r>
              <a:rPr lang="en-GB" sz="1500" dirty="0"/>
              <a:t>48% of those in work cannot use digital collaboration tools</a:t>
            </a:r>
          </a:p>
          <a:p>
            <a:pPr lvl="1">
              <a:spcAft>
                <a:spcPts val="900"/>
              </a:spcAft>
            </a:pPr>
            <a:r>
              <a:rPr lang="en-GB" sz="1500" dirty="0"/>
              <a:t>43% of those in work cannot use software such as spreadsheets to manipulate and analyse data</a:t>
            </a:r>
          </a:p>
          <a:p>
            <a:pPr lvl="1">
              <a:spcAft>
                <a:spcPts val="900"/>
              </a:spcAft>
            </a:pPr>
            <a:r>
              <a:rPr lang="en-GB" sz="1500" dirty="0"/>
              <a:t>33% lack cyber security skills.</a:t>
            </a:r>
          </a:p>
          <a:p>
            <a:pPr marL="342900" lvl="1" indent="0">
              <a:buNone/>
            </a:pPr>
            <a:endParaRPr lang="en-GB" sz="1500" dirty="0"/>
          </a:p>
          <a:p>
            <a:endParaRPr lang="en-GB" sz="1350" b="0" dirty="0"/>
          </a:p>
        </p:txBody>
      </p:sp>
      <p:sp>
        <p:nvSpPr>
          <p:cNvPr id="2" name="Title 1"/>
          <p:cNvSpPr>
            <a:spLocks noGrp="1"/>
          </p:cNvSpPr>
          <p:nvPr>
            <p:ph type="title"/>
          </p:nvPr>
        </p:nvSpPr>
        <p:spPr>
          <a:xfrm>
            <a:off x="1304256" y="249493"/>
            <a:ext cx="6696744" cy="486314"/>
          </a:xfrm>
        </p:spPr>
        <p:txBody>
          <a:bodyPr>
            <a:normAutofit fontScale="90000"/>
          </a:bodyPr>
          <a:lstStyle/>
          <a:p>
            <a:pPr algn="ctr">
              <a:spcBef>
                <a:spcPts val="0"/>
              </a:spcBef>
              <a:defRPr/>
            </a:pPr>
            <a:r>
              <a:rPr lang="en-GB" sz="1800" b="1" dirty="0"/>
              <a:t>17.3 million (53%) of working age adults do not have the essential digital skills they need for work</a:t>
            </a:r>
            <a:endParaRPr lang="en-GB" b="1" dirty="0"/>
          </a:p>
        </p:txBody>
      </p:sp>
    </p:spTree>
    <p:extLst>
      <p:ext uri="{BB962C8B-B14F-4D97-AF65-F5344CB8AC3E}">
        <p14:creationId xmlns:p14="http://schemas.microsoft.com/office/powerpoint/2010/main" val="1501306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02</a:t>
            </a:r>
          </a:p>
        </p:txBody>
      </p:sp>
      <p:sp>
        <p:nvSpPr>
          <p:cNvPr id="3" name="Subtitle 2"/>
          <p:cNvSpPr>
            <a:spLocks noGrp="1"/>
          </p:cNvSpPr>
          <p:nvPr>
            <p:ph type="subTitle" idx="1"/>
          </p:nvPr>
        </p:nvSpPr>
        <p:spPr/>
        <p:txBody>
          <a:bodyPr/>
          <a:lstStyle/>
          <a:p>
            <a:r>
              <a:rPr lang="en-GB" sz="4400">
                <a:cs typeface="Arial"/>
              </a:rPr>
              <a:t>Context</a:t>
            </a:r>
          </a:p>
        </p:txBody>
      </p:sp>
    </p:spTree>
    <p:extLst>
      <p:ext uri="{BB962C8B-B14F-4D97-AF65-F5344CB8AC3E}">
        <p14:creationId xmlns:p14="http://schemas.microsoft.com/office/powerpoint/2010/main" val="23859883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C4A270-9474-4224-88C1-5D9C902BE94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06" y="3610306"/>
            <a:ext cx="9169472" cy="1488926"/>
          </a:xfrm>
          <a:prstGeom prst="rect">
            <a:avLst/>
          </a:prstGeom>
        </p:spPr>
      </p:pic>
      <p:sp>
        <p:nvSpPr>
          <p:cNvPr id="2" name="Footer Placeholder 1" hidden="1"/>
          <p:cNvSpPr>
            <a:spLocks noGrp="1"/>
          </p:cNvSpPr>
          <p:nvPr>
            <p:ph type="ftr" sz="quarter" idx="10"/>
          </p:nvPr>
        </p:nvSpPr>
        <p:spPr/>
        <p:txBody>
          <a:bodyPr/>
          <a:lstStyle/>
          <a:p>
            <a:r>
              <a:rPr lang="en-GB"/>
              <a:t>Education &amp; Training Foundation</a:t>
            </a:r>
          </a:p>
        </p:txBody>
      </p:sp>
      <p:sp>
        <p:nvSpPr>
          <p:cNvPr id="3" name="Slide Number Placeholder 2" hidden="1"/>
          <p:cNvSpPr>
            <a:spLocks noGrp="1"/>
          </p:cNvSpPr>
          <p:nvPr>
            <p:ph type="sldNum" sz="quarter" idx="11"/>
          </p:nvPr>
        </p:nvSpPr>
        <p:spPr/>
        <p:txBody>
          <a:bodyPr/>
          <a:lstStyle/>
          <a:p>
            <a:fld id="{DA2C159E-F13C-4A85-9A41-E7669D3E0D70}" type="slidenum">
              <a:rPr lang="en-GB" smtClean="0"/>
              <a:pPr/>
              <a:t>6</a:t>
            </a:fld>
            <a:endParaRPr lang="en-GB"/>
          </a:p>
        </p:txBody>
      </p:sp>
      <p:sp>
        <p:nvSpPr>
          <p:cNvPr id="7" name="TextBox 6">
            <a:extLst>
              <a:ext uri="{FF2B5EF4-FFF2-40B4-BE49-F238E27FC236}">
                <a16:creationId xmlns:a16="http://schemas.microsoft.com/office/drawing/2014/main" id="{46D88279-16B2-4B59-9D4B-6DF7A183460E}"/>
              </a:ext>
            </a:extLst>
          </p:cNvPr>
          <p:cNvSpPr txBox="1"/>
          <p:nvPr/>
        </p:nvSpPr>
        <p:spPr>
          <a:xfrm>
            <a:off x="237226" y="1225508"/>
            <a:ext cx="8626414" cy="24929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dirty="0">
                <a:cs typeface="Segoe UI"/>
              </a:rPr>
              <a:t>​</a:t>
            </a:r>
          </a:p>
          <a:p>
            <a:r>
              <a:rPr lang="en-GB" dirty="0">
                <a:cs typeface="Segoe UI"/>
              </a:rPr>
              <a:t>1- Clear awareness that </a:t>
            </a:r>
            <a:r>
              <a:rPr lang="en-GB" b="1" dirty="0">
                <a:cs typeface="Segoe UI"/>
              </a:rPr>
              <a:t>digital skills and technologies must be harnessed for the UK to remain a global leader;</a:t>
            </a:r>
            <a:r>
              <a:rPr lang="en-GB" dirty="0">
                <a:cs typeface="Segoe UI"/>
              </a:rPr>
              <a:t>​</a:t>
            </a:r>
          </a:p>
          <a:p>
            <a:pPr marL="1200150" lvl="2" indent="-285750">
              <a:buFont typeface="Courier New"/>
              <a:buChar char="o"/>
            </a:pPr>
            <a:r>
              <a:rPr lang="en-GB" dirty="0">
                <a:cs typeface="Arial"/>
              </a:rPr>
              <a:t>The </a:t>
            </a:r>
            <a:r>
              <a:rPr lang="en-GB" b="1" dirty="0">
                <a:cs typeface="Arial"/>
              </a:rPr>
              <a:t>UK digital Strategy</a:t>
            </a:r>
            <a:r>
              <a:rPr lang="en-GB" dirty="0">
                <a:cs typeface="Arial"/>
              </a:rPr>
              <a:t> (March 2017); ​</a:t>
            </a:r>
          </a:p>
          <a:p>
            <a:pPr marL="1200150" lvl="2" indent="-285750">
              <a:buFont typeface="Courier New"/>
              <a:buChar char="o"/>
            </a:pPr>
            <a:r>
              <a:rPr lang="en-GB" dirty="0">
                <a:cs typeface="Arial"/>
              </a:rPr>
              <a:t>The </a:t>
            </a:r>
            <a:r>
              <a:rPr lang="en-GB" b="1" dirty="0">
                <a:cs typeface="Arial"/>
              </a:rPr>
              <a:t>UK Industrial strategy</a:t>
            </a:r>
            <a:r>
              <a:rPr lang="en-GB" dirty="0">
                <a:cs typeface="Arial"/>
              </a:rPr>
              <a:t> – </a:t>
            </a:r>
            <a:r>
              <a:rPr lang="en-GB" b="1" dirty="0">
                <a:cs typeface="Arial"/>
              </a:rPr>
              <a:t>Building a Britain Fit for The Future;</a:t>
            </a:r>
            <a:r>
              <a:rPr lang="en-US" dirty="0">
                <a:cs typeface="Arial"/>
              </a:rPr>
              <a:t>​</a:t>
            </a:r>
          </a:p>
          <a:p>
            <a:pPr marL="1200150" lvl="2" indent="-285750">
              <a:buFont typeface="Courier New"/>
              <a:buChar char="o"/>
            </a:pPr>
            <a:r>
              <a:rPr lang="en-GB" b="1" dirty="0">
                <a:cs typeface="Arial"/>
              </a:rPr>
              <a:t>FELTAG Recommendations (March</a:t>
            </a:r>
            <a:r>
              <a:rPr lang="en-GB" dirty="0">
                <a:cs typeface="Arial"/>
              </a:rPr>
              <a:t> 2014) </a:t>
            </a:r>
            <a:r>
              <a:rPr lang="en-GB" b="1" dirty="0">
                <a:cs typeface="Arial"/>
              </a:rPr>
              <a:t>&amp; Evolution</a:t>
            </a:r>
            <a:r>
              <a:rPr lang="en-GB" dirty="0">
                <a:cs typeface="Arial"/>
              </a:rPr>
              <a:t> (June 2016)​</a:t>
            </a:r>
          </a:p>
          <a:p>
            <a:pPr marL="1200150" lvl="2" indent="-285750">
              <a:buFont typeface="Courier New"/>
              <a:buChar char="o"/>
            </a:pPr>
            <a:r>
              <a:rPr lang="en-GB" b="1" dirty="0">
                <a:cs typeface="Arial"/>
              </a:rPr>
              <a:t>The 2020 Essential Digital Skills Entitlement;</a:t>
            </a:r>
            <a:r>
              <a:rPr lang="en-US" dirty="0">
                <a:cs typeface="Arial"/>
              </a:rPr>
              <a:t>​</a:t>
            </a:r>
          </a:p>
          <a:p>
            <a:pPr marL="1200150" lvl="2" indent="-285750">
              <a:buFont typeface="Courier New"/>
              <a:buChar char="o"/>
            </a:pPr>
            <a:r>
              <a:rPr lang="en-GB" b="1" dirty="0">
                <a:cs typeface="Arial"/>
              </a:rPr>
              <a:t>DfE EdTech Strategy </a:t>
            </a:r>
            <a:r>
              <a:rPr lang="en-GB" dirty="0">
                <a:cs typeface="Arial"/>
              </a:rPr>
              <a:t>(April 2019)</a:t>
            </a:r>
          </a:p>
          <a:p>
            <a:r>
              <a:rPr lang="en-GB" dirty="0">
                <a:cs typeface="Segoe UI"/>
              </a:rPr>
              <a:t>​</a:t>
            </a:r>
          </a:p>
        </p:txBody>
      </p:sp>
      <p:sp>
        <p:nvSpPr>
          <p:cNvPr id="4" name="Text Placeholder 3"/>
          <p:cNvSpPr>
            <a:spLocks noGrp="1"/>
          </p:cNvSpPr>
          <p:nvPr>
            <p:ph type="body" sz="quarter" idx="12"/>
          </p:nvPr>
        </p:nvSpPr>
        <p:spPr>
          <a:xfrm>
            <a:off x="234000" y="767349"/>
            <a:ext cx="8160487" cy="419649"/>
          </a:xfrm>
        </p:spPr>
        <p:txBody>
          <a:bodyPr vert="horz" lIns="0" tIns="0" rIns="0" bIns="0" rtlCol="0" anchor="t">
            <a:noAutofit/>
          </a:bodyPr>
          <a:lstStyle/>
          <a:p>
            <a:pPr fontAlgn="base"/>
            <a:r>
              <a:rPr lang="en-GB" sz="2000" dirty="0"/>
              <a:t>In-depth </a:t>
            </a:r>
            <a:r>
              <a:rPr lang="en-GB" sz="2000" b="1" dirty="0"/>
              <a:t>positioning review</a:t>
            </a:r>
            <a:r>
              <a:rPr lang="en-GB" sz="2000" dirty="0"/>
              <a:t> performed early 2018</a:t>
            </a:r>
            <a:r>
              <a:rPr lang="en-GB" sz="2000" b="1" dirty="0"/>
              <a:t>.</a:t>
            </a:r>
            <a:endParaRPr lang="en-GB" sz="2000" dirty="0"/>
          </a:p>
          <a:p>
            <a:pPr fontAlgn="base"/>
            <a:r>
              <a:rPr lang="en-GB" sz="1800" dirty="0">
                <a:cs typeface="Arial"/>
              </a:rPr>
              <a:t>Three key points:</a:t>
            </a:r>
            <a:r>
              <a:rPr lang="en-US" sz="1800" dirty="0">
                <a:cs typeface="Arial"/>
              </a:rPr>
              <a:t> </a:t>
            </a:r>
            <a:endParaRPr lang="en-GB" dirty="0"/>
          </a:p>
        </p:txBody>
      </p:sp>
      <p:sp>
        <p:nvSpPr>
          <p:cNvPr id="5" name="Title 4"/>
          <p:cNvSpPr>
            <a:spLocks noGrp="1"/>
          </p:cNvSpPr>
          <p:nvPr>
            <p:ph type="title"/>
          </p:nvPr>
        </p:nvSpPr>
        <p:spPr>
          <a:xfrm>
            <a:off x="234000" y="288000"/>
            <a:ext cx="8437563" cy="699425"/>
          </a:xfrm>
        </p:spPr>
        <p:txBody>
          <a:bodyPr/>
          <a:lstStyle/>
          <a:p>
            <a:r>
              <a:rPr lang="en-GB" dirty="0"/>
              <a:t>Context</a:t>
            </a:r>
          </a:p>
        </p:txBody>
      </p:sp>
    </p:spTree>
    <p:extLst>
      <p:ext uri="{BB962C8B-B14F-4D97-AF65-F5344CB8AC3E}">
        <p14:creationId xmlns:p14="http://schemas.microsoft.com/office/powerpoint/2010/main" val="38755239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Types of providers in FE">
            <a:extLst>
              <a:ext uri="{FF2B5EF4-FFF2-40B4-BE49-F238E27FC236}">
                <a16:creationId xmlns:a16="http://schemas.microsoft.com/office/drawing/2014/main" id="{13908ADC-D4E2-463B-92E4-1828198C71CE}"/>
              </a:ext>
            </a:extLst>
          </p:cNvPr>
          <p:cNvSpPr/>
          <p:nvPr/>
        </p:nvSpPr>
        <p:spPr>
          <a:xfrm>
            <a:off x="1775609" y="779213"/>
            <a:ext cx="1066183" cy="4364287"/>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hidden="1">
            <a:extLst>
              <a:ext uri="{FF2B5EF4-FFF2-40B4-BE49-F238E27FC236}">
                <a16:creationId xmlns:a16="http://schemas.microsoft.com/office/drawing/2014/main" id="{B656D202-3963-44F6-81A4-0D26C0539F66}"/>
              </a:ext>
            </a:extLst>
          </p:cNvPr>
          <p:cNvSpPr>
            <a:spLocks noGrp="1"/>
          </p:cNvSpPr>
          <p:nvPr>
            <p:ph type="sldNum" sz="quarter" idx="11"/>
          </p:nvPr>
        </p:nvSpPr>
        <p:spPr/>
        <p:txBody>
          <a:bodyPr/>
          <a:lstStyle/>
          <a:p>
            <a:fld id="{DA2C159E-F13C-4A85-9A41-E7669D3E0D70}" type="slidenum">
              <a:rPr lang="en-GB" smtClean="0"/>
              <a:pPr/>
              <a:t>7</a:t>
            </a:fld>
            <a:endParaRPr lang="en-GB"/>
          </a:p>
        </p:txBody>
      </p:sp>
      <p:pic>
        <p:nvPicPr>
          <p:cNvPr id="15" name="Picture 15" descr="A picture containing text&#10;&#10;Description generated with high confidence">
            <a:extLst>
              <a:ext uri="{FF2B5EF4-FFF2-40B4-BE49-F238E27FC236}">
                <a16:creationId xmlns:a16="http://schemas.microsoft.com/office/drawing/2014/main" id="{5C30D32A-52B6-4B94-8AEF-39461DA1C344}"/>
              </a:ext>
            </a:extLst>
          </p:cNvPr>
          <p:cNvPicPr>
            <a:picLocks noChangeAspect="1"/>
          </p:cNvPicPr>
          <p:nvPr/>
        </p:nvPicPr>
        <p:blipFill>
          <a:blip r:embed="rId2"/>
          <a:stretch>
            <a:fillRect/>
          </a:stretch>
        </p:blipFill>
        <p:spPr>
          <a:xfrm>
            <a:off x="3033977" y="779212"/>
            <a:ext cx="4197927" cy="4364287"/>
          </a:xfrm>
          <a:prstGeom prst="rect">
            <a:avLst/>
          </a:prstGeom>
        </p:spPr>
      </p:pic>
      <p:sp>
        <p:nvSpPr>
          <p:cNvPr id="9" name="Title 4">
            <a:extLst>
              <a:ext uri="{FF2B5EF4-FFF2-40B4-BE49-F238E27FC236}">
                <a16:creationId xmlns:a16="http://schemas.microsoft.com/office/drawing/2014/main" id="{158014C2-7AB0-45F8-8312-7C89278A30ED}"/>
              </a:ext>
            </a:extLst>
          </p:cNvPr>
          <p:cNvSpPr txBox="1">
            <a:spLocks/>
          </p:cNvSpPr>
          <p:nvPr/>
        </p:nvSpPr>
        <p:spPr>
          <a:xfrm rot="16200000">
            <a:off x="513324" y="2580329"/>
            <a:ext cx="4049886" cy="699425"/>
          </a:xfrm>
          <a:prstGeom prst="rect">
            <a:avLst/>
          </a:prstGeom>
        </p:spPr>
        <p:txBody>
          <a:bodyPr vert="horz" lIns="0" tIns="0" rIns="0" bIns="0" rtlCol="0" anchor="t" anchorCtr="0">
            <a:normAutofit/>
          </a:bodyPr>
          <a:lstStyle>
            <a:lvl1pPr algn="l" defTabSz="914400" rtl="0" eaLnBrk="1" latinLnBrk="0" hangingPunct="1">
              <a:lnSpc>
                <a:spcPts val="2000"/>
              </a:lnSpc>
              <a:spcBef>
                <a:spcPts val="0"/>
              </a:spcBef>
              <a:buNone/>
              <a:defRPr sz="2000" b="1" kern="1200" cap="all" baseline="0">
                <a:solidFill>
                  <a:schemeClr val="tx1"/>
                </a:solidFill>
                <a:latin typeface="+mj-lt"/>
                <a:ea typeface="+mj-ea"/>
                <a:cs typeface="+mj-cs"/>
              </a:defRPr>
            </a:lvl1pPr>
          </a:lstStyle>
          <a:p>
            <a:pPr algn="ctr"/>
            <a:r>
              <a:rPr lang="en-US" sz="2200" dirty="0">
                <a:cs typeface="Arial"/>
              </a:rPr>
              <a:t>types of providers IN FE</a:t>
            </a:r>
            <a:endParaRPr lang="en-US" sz="2200" dirty="0"/>
          </a:p>
        </p:txBody>
      </p:sp>
      <p:sp>
        <p:nvSpPr>
          <p:cNvPr id="6" name="Rectangle 5" descr="Title">
            <a:extLst>
              <a:ext uri="{FF2B5EF4-FFF2-40B4-BE49-F238E27FC236}">
                <a16:creationId xmlns:a16="http://schemas.microsoft.com/office/drawing/2014/main" id="{762D71D9-7994-4EB7-89BE-6EA7E7482102}"/>
              </a:ext>
            </a:extLst>
          </p:cNvPr>
          <p:cNvSpPr/>
          <p:nvPr/>
        </p:nvSpPr>
        <p:spPr>
          <a:xfrm>
            <a:off x="86822" y="71327"/>
            <a:ext cx="7705897" cy="707886"/>
          </a:xfrm>
          <a:prstGeom prst="rect">
            <a:avLst/>
          </a:prstGeom>
        </p:spPr>
        <p:txBody>
          <a:bodyPr wrap="square">
            <a:spAutoFit/>
          </a:bodyPr>
          <a:lstStyle/>
          <a:p>
            <a:r>
              <a:rPr lang="en-GB" sz="2000" b="1" dirty="0"/>
              <a:t>2- Diversity and complexity of the vocational &amp; training   </a:t>
            </a:r>
          </a:p>
          <a:p>
            <a:r>
              <a:rPr lang="en-GB" sz="2000" b="1" dirty="0"/>
              <a:t>    sector’s landscape</a:t>
            </a:r>
            <a:endParaRPr lang="en-GB" sz="2000" dirty="0"/>
          </a:p>
        </p:txBody>
      </p:sp>
    </p:spTree>
    <p:extLst>
      <p:ext uri="{BB962C8B-B14F-4D97-AF65-F5344CB8AC3E}">
        <p14:creationId xmlns:p14="http://schemas.microsoft.com/office/powerpoint/2010/main" val="2740137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p:txBody>
          <a:bodyPr/>
          <a:lstStyle/>
          <a:p>
            <a:fld id="{DA2C159E-F13C-4A85-9A41-E7669D3E0D70}" type="slidenum">
              <a:rPr lang="en-GB" smtClean="0"/>
              <a:pPr/>
              <a:t>8</a:t>
            </a:fld>
            <a:endParaRPr lang="en-GB"/>
          </a:p>
        </p:txBody>
      </p:sp>
      <p:sp>
        <p:nvSpPr>
          <p:cNvPr id="6" name="Footer Placeholder 5" hidden="1"/>
          <p:cNvSpPr>
            <a:spLocks noGrp="1"/>
          </p:cNvSpPr>
          <p:nvPr>
            <p:ph type="ftr" sz="quarter" idx="14"/>
          </p:nvPr>
        </p:nvSpPr>
        <p:spPr/>
        <p:txBody>
          <a:bodyPr/>
          <a:lstStyle/>
          <a:p>
            <a:r>
              <a:rPr lang="en-GB"/>
              <a:t>Education &amp; Training Foundation</a:t>
            </a:r>
          </a:p>
        </p:txBody>
      </p:sp>
      <p:pic>
        <p:nvPicPr>
          <p:cNvPr id="8" name="Picture 7">
            <a:extLst>
              <a:ext uri="{FF2B5EF4-FFF2-40B4-BE49-F238E27FC236}">
                <a16:creationId xmlns:a16="http://schemas.microsoft.com/office/drawing/2014/main" id="{8FBF4DB9-D4A4-4203-BF15-2ABDCA2C34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316223"/>
            <a:ext cx="9144000" cy="1827277"/>
          </a:xfrm>
          <a:prstGeom prst="rect">
            <a:avLst/>
          </a:prstGeom>
        </p:spPr>
      </p:pic>
      <p:sp>
        <p:nvSpPr>
          <p:cNvPr id="2" name="Title 1"/>
          <p:cNvSpPr>
            <a:spLocks noGrp="1"/>
          </p:cNvSpPr>
          <p:nvPr>
            <p:ph type="title"/>
          </p:nvPr>
        </p:nvSpPr>
        <p:spPr>
          <a:xfrm>
            <a:off x="5566722" y="4204760"/>
            <a:ext cx="3811278" cy="699425"/>
          </a:xfrm>
        </p:spPr>
        <p:txBody>
          <a:bodyPr>
            <a:normAutofit/>
          </a:bodyPr>
          <a:lstStyle/>
          <a:p>
            <a:r>
              <a:rPr lang="en-GB" sz="1000" dirty="0">
                <a:solidFill>
                  <a:schemeClr val="bg1"/>
                </a:solidFill>
                <a:latin typeface="Arial" panose="020B0604020202020204" pitchFamily="34" charset="0"/>
                <a:ea typeface="Calibri" panose="020F0502020204030204" pitchFamily="34" charset="0"/>
              </a:rPr>
              <a:t>Lloyds Bank UK Consumer Digital Index 2019</a:t>
            </a:r>
            <a:endParaRPr lang="en-GB" sz="1000" dirty="0">
              <a:solidFill>
                <a:schemeClr val="bg1"/>
              </a:solidFill>
            </a:endParaRPr>
          </a:p>
        </p:txBody>
      </p:sp>
      <p:grpSp>
        <p:nvGrpSpPr>
          <p:cNvPr id="5" name="Group 4">
            <a:extLst>
              <a:ext uri="{FF2B5EF4-FFF2-40B4-BE49-F238E27FC236}">
                <a16:creationId xmlns:a16="http://schemas.microsoft.com/office/drawing/2014/main" id="{F63BB365-443D-41E6-9D34-7E23F3461240}"/>
              </a:ext>
              <a:ext uri="{C183D7F6-B498-43B3-948B-1728B52AA6E4}">
                <adec:decorative xmlns:adec="http://schemas.microsoft.com/office/drawing/2017/decorative" val="1"/>
              </a:ext>
            </a:extLst>
          </p:cNvPr>
          <p:cNvGrpSpPr/>
          <p:nvPr/>
        </p:nvGrpSpPr>
        <p:grpSpPr>
          <a:xfrm>
            <a:off x="311750" y="2053678"/>
            <a:ext cx="8730651" cy="2375741"/>
            <a:chOff x="311750" y="2053678"/>
            <a:chExt cx="8730651" cy="2375741"/>
          </a:xfrm>
        </p:grpSpPr>
        <p:sp>
          <p:nvSpPr>
            <p:cNvPr id="9" name="TextBox 8">
              <a:extLst>
                <a:ext uri="{FF2B5EF4-FFF2-40B4-BE49-F238E27FC236}">
                  <a16:creationId xmlns:a16="http://schemas.microsoft.com/office/drawing/2014/main" id="{9D413565-F12B-4F3E-9FB2-ACE2DF67DFEE}"/>
                </a:ext>
              </a:extLst>
            </p:cNvPr>
            <p:cNvSpPr txBox="1"/>
            <p:nvPr/>
          </p:nvSpPr>
          <p:spPr>
            <a:xfrm>
              <a:off x="311750" y="2058878"/>
              <a:ext cx="1794174" cy="1107996"/>
            </a:xfrm>
            <a:prstGeom prst="rect">
              <a:avLst/>
            </a:prstGeom>
            <a:solidFill>
              <a:srgbClr val="FFC000"/>
            </a:solidFill>
          </p:spPr>
          <p:txBody>
            <a:bodyPr wrap="square" lIns="0" tIns="0" rIns="0" bIns="0" rtlCol="0">
              <a:spAutoFit/>
            </a:bodyPr>
            <a:lstStyle/>
            <a:p>
              <a:pPr algn="ctr"/>
              <a:r>
                <a:rPr lang="en-GB" sz="3600" b="1" dirty="0">
                  <a:solidFill>
                    <a:schemeClr val="bg1"/>
                  </a:solidFill>
                  <a:latin typeface="Arial Black" panose="020B0A04020102020204" pitchFamily="34" charset="0"/>
                </a:rPr>
                <a:t>17.3 million</a:t>
              </a:r>
            </a:p>
          </p:txBody>
        </p:sp>
        <p:sp>
          <p:nvSpPr>
            <p:cNvPr id="12" name="TextBox 11">
              <a:extLst>
                <a:ext uri="{FF2B5EF4-FFF2-40B4-BE49-F238E27FC236}">
                  <a16:creationId xmlns:a16="http://schemas.microsoft.com/office/drawing/2014/main" id="{DB3D064E-636E-4B8C-AB57-C595B2864DCE}"/>
                </a:ext>
              </a:extLst>
            </p:cNvPr>
            <p:cNvSpPr txBox="1"/>
            <p:nvPr/>
          </p:nvSpPr>
          <p:spPr>
            <a:xfrm>
              <a:off x="2105924" y="2248793"/>
              <a:ext cx="1794174" cy="553998"/>
            </a:xfrm>
            <a:prstGeom prst="rect">
              <a:avLst/>
            </a:prstGeom>
            <a:noFill/>
          </p:spPr>
          <p:txBody>
            <a:bodyPr wrap="square" lIns="0" tIns="0" rIns="0" bIns="0" rtlCol="0">
              <a:spAutoFit/>
            </a:bodyPr>
            <a:lstStyle/>
            <a:p>
              <a:pPr algn="ctr"/>
              <a:r>
                <a:rPr lang="en-GB" sz="3600" b="1" dirty="0">
                  <a:latin typeface="Arial Black" panose="020B0A04020102020204" pitchFamily="34" charset="0"/>
                </a:rPr>
                <a:t>53%</a:t>
              </a:r>
            </a:p>
          </p:txBody>
        </p:sp>
        <p:sp>
          <p:nvSpPr>
            <p:cNvPr id="13" name="Text Placeholder 9">
              <a:extLst>
                <a:ext uri="{FF2B5EF4-FFF2-40B4-BE49-F238E27FC236}">
                  <a16:creationId xmlns:a16="http://schemas.microsoft.com/office/drawing/2014/main" id="{AC59B108-46AC-4D4F-93EF-1615FDD92FEF}"/>
                </a:ext>
              </a:extLst>
            </p:cNvPr>
            <p:cNvSpPr txBox="1">
              <a:spLocks/>
            </p:cNvSpPr>
            <p:nvPr/>
          </p:nvSpPr>
          <p:spPr>
            <a:xfrm>
              <a:off x="3730171" y="2053678"/>
              <a:ext cx="5312230" cy="2375741"/>
            </a:xfrm>
            <a:prstGeom prst="rect">
              <a:avLst/>
            </a:prstGeom>
          </p:spPr>
          <p:txBody>
            <a:bodyPr vert="horz" lIns="0" tIns="0" rIns="0" bIns="0" rtlCol="0" anchor="t">
              <a:normAutofit/>
            </a:bodyPr>
            <a:lstStyle>
              <a:lvl1pPr marL="0" indent="0" algn="l" defTabSz="914400" rtl="0" eaLnBrk="1" latinLnBrk="0" hangingPunct="1">
                <a:lnSpc>
                  <a:spcPts val="3600"/>
                </a:lnSpc>
                <a:spcBef>
                  <a:spcPts val="0"/>
                </a:spcBef>
                <a:buFont typeface="Arial" panose="020B0604020202020204" pitchFamily="34" charset="0"/>
                <a:buNone/>
                <a:defRPr sz="3600" b="1" kern="1200">
                  <a:solidFill>
                    <a:schemeClr val="accent2"/>
                  </a:solidFill>
                  <a:latin typeface="+mn-lt"/>
                  <a:ea typeface="+mn-ea"/>
                  <a:cs typeface="+mn-cs"/>
                </a:defRPr>
              </a:lvl1pPr>
              <a:lvl2pPr marL="0" indent="0" algn="l" defTabSz="914400" rtl="0" eaLnBrk="1" latinLnBrk="0" hangingPunct="1">
                <a:lnSpc>
                  <a:spcPts val="3600"/>
                </a:lnSpc>
                <a:spcBef>
                  <a:spcPts val="0"/>
                </a:spcBef>
                <a:buFont typeface="Arial" panose="020B0604020202020204" pitchFamily="34" charset="0"/>
                <a:buNone/>
                <a:defRPr sz="3600" kern="1200">
                  <a:solidFill>
                    <a:schemeClr val="tx1"/>
                  </a:solidFill>
                  <a:latin typeface="+mn-lt"/>
                  <a:ea typeface="+mn-ea"/>
                  <a:cs typeface="+mn-cs"/>
                </a:defRPr>
              </a:lvl2pPr>
              <a:lvl3pPr marL="0" indent="0" algn="l" defTabSz="914400" rtl="0" eaLnBrk="1" latinLnBrk="0" hangingPunct="1">
                <a:lnSpc>
                  <a:spcPts val="3600"/>
                </a:lnSpc>
                <a:spcBef>
                  <a:spcPts val="0"/>
                </a:spcBef>
                <a:buFont typeface="Arial" panose="020B0604020202020204" pitchFamily="34" charset="0"/>
                <a:buNone/>
                <a:defRPr sz="3600" kern="1200">
                  <a:solidFill>
                    <a:schemeClr val="tx1"/>
                  </a:solidFill>
                  <a:latin typeface="+mn-lt"/>
                  <a:ea typeface="+mn-ea"/>
                  <a:cs typeface="+mn-cs"/>
                </a:defRPr>
              </a:lvl3pPr>
              <a:lvl4pPr marL="0" indent="0" algn="l" defTabSz="914400" rtl="0" eaLnBrk="1" latinLnBrk="0" hangingPunct="1">
                <a:lnSpc>
                  <a:spcPts val="3600"/>
                </a:lnSpc>
                <a:spcBef>
                  <a:spcPts val="0"/>
                </a:spcBef>
                <a:buFont typeface="Arial" panose="020B0604020202020204" pitchFamily="34" charset="0"/>
                <a:buNone/>
                <a:defRPr sz="3600" kern="1200">
                  <a:solidFill>
                    <a:schemeClr val="tx1"/>
                  </a:solidFill>
                  <a:latin typeface="+mn-lt"/>
                  <a:ea typeface="+mn-ea"/>
                  <a:cs typeface="+mn-cs"/>
                </a:defRPr>
              </a:lvl4pPr>
              <a:lvl5pPr marL="0" indent="0" algn="l" defTabSz="914400" rtl="0" eaLnBrk="1" latinLnBrk="0" hangingPunct="1">
                <a:lnSpc>
                  <a:spcPts val="3600"/>
                </a:lnSpc>
                <a:spcBef>
                  <a:spcPts val="0"/>
                </a:spcBef>
                <a:buFont typeface="Arial" panose="020B0604020202020204" pitchFamily="34" charset="0"/>
                <a:buNone/>
                <a:defRPr sz="3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solidFill>
                    <a:schemeClr val="tx1"/>
                  </a:solidFill>
                  <a:hlinkClick r:id="rId4" action="ppaction://hlinksldjump">
                    <a:extLst>
                      <a:ext uri="{A12FA001-AC4F-418D-AE19-62706E023703}">
                        <ahyp:hlinkClr xmlns:ahyp="http://schemas.microsoft.com/office/drawing/2018/hyperlinkcolor" val="tx"/>
                      </a:ext>
                    </a:extLst>
                  </a:hlinkClick>
                </a:rPr>
                <a:t>of working age adults do not have the essential digital skills they need for work</a:t>
              </a:r>
              <a:endParaRPr lang="en-GB" sz="2000" dirty="0">
                <a:solidFill>
                  <a:schemeClr val="tx1"/>
                </a:solidFill>
              </a:endParaRPr>
            </a:p>
            <a:p>
              <a:pPr marL="342900" indent="-342900">
                <a:buFontTx/>
                <a:buChar char="-"/>
              </a:pPr>
              <a:endParaRPr lang="en-GB" sz="2000" b="0" dirty="0">
                <a:solidFill>
                  <a:srgbClr val="000000"/>
                </a:solidFill>
                <a:cs typeface="Arial"/>
              </a:endParaRPr>
            </a:p>
            <a:p>
              <a:endParaRPr lang="en-GB" dirty="0">
                <a:cs typeface="Arial"/>
              </a:endParaRPr>
            </a:p>
          </p:txBody>
        </p:sp>
      </p:grpSp>
      <p:sp>
        <p:nvSpPr>
          <p:cNvPr id="10" name="Text Placeholder 9">
            <a:extLst>
              <a:ext uri="{FF2B5EF4-FFF2-40B4-BE49-F238E27FC236}">
                <a16:creationId xmlns:a16="http://schemas.microsoft.com/office/drawing/2014/main" id="{655B1C37-DB1D-48AA-B1B4-65439BA6A63C}"/>
              </a:ext>
            </a:extLst>
          </p:cNvPr>
          <p:cNvSpPr>
            <a:spLocks noGrp="1"/>
          </p:cNvSpPr>
          <p:nvPr>
            <p:ph type="body" sz="quarter" idx="13"/>
          </p:nvPr>
        </p:nvSpPr>
        <p:spPr>
          <a:xfrm>
            <a:off x="3730171" y="727400"/>
            <a:ext cx="5312230" cy="984554"/>
          </a:xfrm>
        </p:spPr>
        <p:txBody>
          <a:bodyPr vert="horz" lIns="0" tIns="0" rIns="0" bIns="0" rtlCol="0" anchor="t">
            <a:normAutofit/>
          </a:bodyPr>
          <a:lstStyle/>
          <a:p>
            <a:r>
              <a:rPr lang="en-GB" sz="2000" dirty="0">
                <a:solidFill>
                  <a:schemeClr val="tx1"/>
                </a:solidFill>
                <a:hlinkClick r:id="rId5" action="ppaction://hlinksldjump">
                  <a:extLst>
                    <a:ext uri="{A12FA001-AC4F-418D-AE19-62706E023703}">
                      <ahyp:hlinkClr xmlns:ahyp="http://schemas.microsoft.com/office/drawing/2018/hyperlinkcolor" val="tx"/>
                    </a:ext>
                  </a:extLst>
                </a:hlinkClick>
              </a:rPr>
              <a:t>adults do not have the essential digital skills they need for life</a:t>
            </a:r>
            <a:endParaRPr lang="en-GB" sz="2000" b="0" dirty="0">
              <a:solidFill>
                <a:srgbClr val="000000"/>
              </a:solidFill>
              <a:cs typeface="Arial"/>
            </a:endParaRPr>
          </a:p>
        </p:txBody>
      </p:sp>
      <p:sp>
        <p:nvSpPr>
          <p:cNvPr id="11" name="TextBox 10">
            <a:extLst>
              <a:ext uri="{FF2B5EF4-FFF2-40B4-BE49-F238E27FC236}">
                <a16:creationId xmlns:a16="http://schemas.microsoft.com/office/drawing/2014/main" id="{B5A558FF-FD13-4FBD-B467-9C93E1CC6C81}"/>
              </a:ext>
            </a:extLst>
          </p:cNvPr>
          <p:cNvSpPr txBox="1"/>
          <p:nvPr/>
        </p:nvSpPr>
        <p:spPr>
          <a:xfrm>
            <a:off x="2105924" y="957275"/>
            <a:ext cx="1794174" cy="553998"/>
          </a:xfrm>
          <a:prstGeom prst="rect">
            <a:avLst/>
          </a:prstGeom>
          <a:noFill/>
        </p:spPr>
        <p:txBody>
          <a:bodyPr wrap="square" lIns="0" tIns="0" rIns="0" bIns="0" rtlCol="0">
            <a:spAutoFit/>
          </a:bodyPr>
          <a:lstStyle/>
          <a:p>
            <a:pPr algn="ctr"/>
            <a:r>
              <a:rPr lang="en-GB" sz="3600" b="1" dirty="0">
                <a:latin typeface="Arial Black" panose="020B0A04020102020204" pitchFamily="34" charset="0"/>
              </a:rPr>
              <a:t>22%</a:t>
            </a:r>
          </a:p>
        </p:txBody>
      </p:sp>
      <p:sp>
        <p:nvSpPr>
          <p:cNvPr id="3" name="TextBox 2">
            <a:extLst>
              <a:ext uri="{FF2B5EF4-FFF2-40B4-BE49-F238E27FC236}">
                <a16:creationId xmlns:a16="http://schemas.microsoft.com/office/drawing/2014/main" id="{BFD94DF0-0EAC-49E7-95B3-0DA7B400AD53}"/>
              </a:ext>
            </a:extLst>
          </p:cNvPr>
          <p:cNvSpPr txBox="1"/>
          <p:nvPr/>
        </p:nvSpPr>
        <p:spPr>
          <a:xfrm>
            <a:off x="311750" y="688969"/>
            <a:ext cx="1794174" cy="1107996"/>
          </a:xfrm>
          <a:prstGeom prst="rect">
            <a:avLst/>
          </a:prstGeom>
          <a:solidFill>
            <a:schemeClr val="accent3"/>
          </a:solidFill>
        </p:spPr>
        <p:txBody>
          <a:bodyPr wrap="square" lIns="0" tIns="0" rIns="0" bIns="0" rtlCol="0">
            <a:spAutoFit/>
          </a:bodyPr>
          <a:lstStyle/>
          <a:p>
            <a:pPr algn="ctr"/>
            <a:r>
              <a:rPr lang="en-GB" sz="3600" b="1" dirty="0">
                <a:solidFill>
                  <a:schemeClr val="bg1"/>
                </a:solidFill>
                <a:latin typeface="Arial Black" panose="020B0A04020102020204" pitchFamily="34" charset="0"/>
              </a:rPr>
              <a:t>11.9 million</a:t>
            </a:r>
          </a:p>
        </p:txBody>
      </p:sp>
      <p:sp>
        <p:nvSpPr>
          <p:cNvPr id="7" name="Rectangle 6">
            <a:extLst>
              <a:ext uri="{FF2B5EF4-FFF2-40B4-BE49-F238E27FC236}">
                <a16:creationId xmlns:a16="http://schemas.microsoft.com/office/drawing/2014/main" id="{C981CEC9-4B4B-46D4-B3C6-4CF8B34C5BAF}"/>
              </a:ext>
            </a:extLst>
          </p:cNvPr>
          <p:cNvSpPr/>
          <p:nvPr/>
        </p:nvSpPr>
        <p:spPr>
          <a:xfrm>
            <a:off x="234000" y="209875"/>
            <a:ext cx="7722376" cy="400110"/>
          </a:xfrm>
          <a:prstGeom prst="rect">
            <a:avLst/>
          </a:prstGeom>
        </p:spPr>
        <p:txBody>
          <a:bodyPr wrap="square">
            <a:spAutoFit/>
          </a:bodyPr>
          <a:lstStyle/>
          <a:p>
            <a:r>
              <a:rPr lang="en-GB" sz="2000" b="1" dirty="0">
                <a:latin typeface="Arial" panose="020B0604020202020204" pitchFamily="34" charset="0"/>
              </a:rPr>
              <a:t>Strategy to tackle the barriers to digital &amp; the digital divide</a:t>
            </a:r>
            <a:endParaRPr lang="en-GB" sz="2000" b="1" dirty="0"/>
          </a:p>
        </p:txBody>
      </p:sp>
    </p:spTree>
    <p:extLst>
      <p:ext uri="{BB962C8B-B14F-4D97-AF65-F5344CB8AC3E}">
        <p14:creationId xmlns:p14="http://schemas.microsoft.com/office/powerpoint/2010/main" val="29186148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03</a:t>
            </a:r>
          </a:p>
        </p:txBody>
      </p:sp>
      <p:sp>
        <p:nvSpPr>
          <p:cNvPr id="3" name="Subtitle 2"/>
          <p:cNvSpPr>
            <a:spLocks noGrp="1"/>
          </p:cNvSpPr>
          <p:nvPr>
            <p:ph type="subTitle" idx="1"/>
          </p:nvPr>
        </p:nvSpPr>
        <p:spPr/>
        <p:txBody>
          <a:bodyPr>
            <a:normAutofit/>
          </a:bodyPr>
          <a:lstStyle/>
          <a:p>
            <a:r>
              <a:rPr lang="en-GB" dirty="0"/>
              <a:t>EDS STANDARDS</a:t>
            </a:r>
            <a:endParaRPr lang="en-US" dirty="0"/>
          </a:p>
        </p:txBody>
      </p:sp>
    </p:spTree>
    <p:extLst>
      <p:ext uri="{BB962C8B-B14F-4D97-AF65-F5344CB8AC3E}">
        <p14:creationId xmlns:p14="http://schemas.microsoft.com/office/powerpoint/2010/main" val="483453304"/>
      </p:ext>
    </p:extLst>
  </p:cSld>
  <p:clrMapOvr>
    <a:masterClrMapping/>
  </p:clrMapOvr>
  <p:transition spd="slow">
    <p:push dir="u"/>
  </p:transition>
</p:sld>
</file>

<file path=ppt/theme/theme1.xml><?xml version="1.0" encoding="utf-8"?>
<a:theme xmlns:a="http://schemas.openxmlformats.org/drawingml/2006/main" name="ETF Master">
  <a:themeElements>
    <a:clrScheme name="ETF Brand Colours">
      <a:dk1>
        <a:sysClr val="windowText" lastClr="000000"/>
      </a:dk1>
      <a:lt1>
        <a:sysClr val="window" lastClr="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e19e847-e43d-4b27-856c-7ce363a71c2f">
      <UserInfo>
        <DisplayName>Paul Murtagh</DisplayName>
        <AccountId>48</AccountId>
        <AccountType/>
      </UserInfo>
      <UserInfo>
        <DisplayName>Selina Stewart</DisplayName>
        <AccountId>135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5E78465BCB9F4BB1F1194B343CA0BF" ma:contentTypeVersion="13" ma:contentTypeDescription="Create a new document." ma:contentTypeScope="" ma:versionID="4f126a22e94c534491fec7ad1fda52cb">
  <xsd:schema xmlns:xsd="http://www.w3.org/2001/XMLSchema" xmlns:xs="http://www.w3.org/2001/XMLSchema" xmlns:p="http://schemas.microsoft.com/office/2006/metadata/properties" xmlns:ns3="298d4681-22c5-4398-82da-783c9202e401" xmlns:ns4="4e19e847-e43d-4b27-856c-7ce363a71c2f" targetNamespace="http://schemas.microsoft.com/office/2006/metadata/properties" ma:root="true" ma:fieldsID="b66380a8060146ccb7a031c93c034f7a" ns3:_="" ns4:_="">
    <xsd:import namespace="298d4681-22c5-4398-82da-783c9202e401"/>
    <xsd:import namespace="4e19e847-e43d-4b27-856c-7ce363a71c2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8d4681-22c5-4398-82da-783c9202e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19e847-e43d-4b27-856c-7ce363a71c2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7DA247-E017-496A-9678-191FDE971A1B}">
  <ds:schemaRefs>
    <ds:schemaRef ds:uri="298d4681-22c5-4398-82da-783c9202e401"/>
    <ds:schemaRef ds:uri="http://schemas.microsoft.com/office/2006/documentManagement/types"/>
    <ds:schemaRef ds:uri="4e19e847-e43d-4b27-856c-7ce363a71c2f"/>
    <ds:schemaRef ds:uri="http://www.w3.org/XML/1998/namespac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F5C3036-2B90-4A4C-BC3D-DCABB4DE61A9}">
  <ds:schemaRefs>
    <ds:schemaRef ds:uri="http://schemas.microsoft.com/sharepoint/v3/contenttype/forms"/>
  </ds:schemaRefs>
</ds:datastoreItem>
</file>

<file path=customXml/itemProps3.xml><?xml version="1.0" encoding="utf-8"?>
<ds:datastoreItem xmlns:ds="http://schemas.openxmlformats.org/officeDocument/2006/customXml" ds:itemID="{84C815E6-549B-4780-89AA-46256C71EA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8d4681-22c5-4398-82da-783c9202e401"/>
    <ds:schemaRef ds:uri="4e19e847-e43d-4b27-856c-7ce363a71c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516</TotalTime>
  <Words>1903</Words>
  <Application>Microsoft Office PowerPoint</Application>
  <PresentationFormat>On-screen Show (16:9)</PresentationFormat>
  <Paragraphs>352</Paragraphs>
  <Slides>45</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Arial Black</vt:lpstr>
      <vt:lpstr>Calibri</vt:lpstr>
      <vt:lpstr>Calibri Light</vt:lpstr>
      <vt:lpstr>Courier New</vt:lpstr>
      <vt:lpstr>Segoe UI</vt:lpstr>
      <vt:lpstr>Wingdings</vt:lpstr>
      <vt:lpstr>ETF Master</vt:lpstr>
      <vt:lpstr>Essential Digital Skills Workforce Programme </vt:lpstr>
      <vt:lpstr>today</vt:lpstr>
      <vt:lpstr>01</vt:lpstr>
      <vt:lpstr>What is the Education and Training Foundation?</vt:lpstr>
      <vt:lpstr>02</vt:lpstr>
      <vt:lpstr>Context</vt:lpstr>
      <vt:lpstr>PowerPoint Presentation</vt:lpstr>
      <vt:lpstr>Lloyds Bank UK Consumer Digital Index 2019</vt:lpstr>
      <vt:lpstr>03</vt:lpstr>
      <vt:lpstr>PowerPoint Presentation</vt:lpstr>
      <vt:lpstr>PowerPoint Presentation</vt:lpstr>
      <vt:lpstr>PowerPoint Presentation</vt:lpstr>
      <vt:lpstr>PowerPoint Presentation</vt:lpstr>
      <vt:lpstr>PowerPoint Presentation</vt:lpstr>
      <vt:lpstr>EDS Framework </vt:lpstr>
      <vt:lpstr>PowerPoint Presentation</vt:lpstr>
      <vt:lpstr>PowerPoint Presentation</vt:lpstr>
      <vt:lpstr>PowerPoint Presentation</vt:lpstr>
      <vt:lpstr>04</vt:lpstr>
      <vt:lpstr>Context</vt:lpstr>
      <vt:lpstr>Programme structured around a Blended CPD Training  with 4 modes of delivery </vt:lpstr>
      <vt:lpstr>Programme structured around a Blended CPD Training  with 4 modes of delivery </vt:lpstr>
      <vt:lpstr>PowerPoint Presentation</vt:lpstr>
      <vt:lpstr>PowerPoint Presentation</vt:lpstr>
      <vt:lpstr>BADGES</vt:lpstr>
      <vt:lpstr>PowerPoint Presentation</vt:lpstr>
      <vt:lpstr>PowerPoint Presentation</vt:lpstr>
      <vt:lpstr>05</vt:lpstr>
      <vt:lpstr>Digital Teaching Professional Framework  #DTPF</vt:lpstr>
      <vt:lpstr>Modules</vt:lpstr>
      <vt:lpstr>Embed Learning</vt:lpstr>
      <vt:lpstr>PowerPoint Presentation</vt:lpstr>
      <vt:lpstr>PowerPoint Presentation</vt:lpstr>
      <vt:lpstr>Why? 1</vt:lpstr>
      <vt:lpstr>Why? 2</vt:lpstr>
      <vt:lpstr>Seeing others' reflections &amp; resources</vt:lpstr>
      <vt:lpstr>PowerPoint Presentation</vt:lpstr>
      <vt:lpstr>06</vt:lpstr>
      <vt:lpstr>PowerPoint Presentation</vt:lpstr>
      <vt:lpstr>PowerPoint Presentation</vt:lpstr>
      <vt:lpstr>PowerPoint Presentation</vt:lpstr>
      <vt:lpstr>Vikki liogier     </vt:lpstr>
      <vt:lpstr>Visual References</vt:lpstr>
      <vt:lpstr>11.9 million (22%) adults do not have the essential digital skills they need for life</vt:lpstr>
      <vt:lpstr>17.3 million (53%) of working age adults do not have the essential digital skills they need for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Digital Skills Workforce Programme</dc:title>
  <dc:creator>Vikki Liogier</dc:creator>
  <cp:lastModifiedBy>Amy Hollier</cp:lastModifiedBy>
  <cp:revision>32</cp:revision>
  <dcterms:created xsi:type="dcterms:W3CDTF">2020-02-27T09:16:57Z</dcterms:created>
  <dcterms:modified xsi:type="dcterms:W3CDTF">2020-03-27T08:31:38Z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0x0101006A5E78465BCB9F4BB1F1194B343CA0BF</vt:lpwstr>
  </property>
</Properties>
</file>